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5" r:id="rId20"/>
    <p:sldId id="276" r:id="rId21"/>
    <p:sldId id="277" r:id="rId22"/>
    <p:sldId id="278" r:id="rId23"/>
    <p:sldId id="273"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27D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720"/>
  </p:normalViewPr>
  <p:slideViewPr>
    <p:cSldViewPr snapToGrid="0">
      <p:cViewPr varScale="1">
        <p:scale>
          <a:sx n="105" d="100"/>
          <a:sy n="105" d="100"/>
        </p:scale>
        <p:origin x="84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3F57A5-7033-D140-8014-BB030E81FA44}" type="doc">
      <dgm:prSet loTypeId="urn:microsoft.com/office/officeart/2005/8/layout/vProcess5" loCatId="" qsTypeId="urn:microsoft.com/office/officeart/2005/8/quickstyle/simple1" qsCatId="simple" csTypeId="urn:microsoft.com/office/officeart/2005/8/colors/accent1_2" csCatId="accent1" phldr="1"/>
      <dgm:spPr/>
      <dgm:t>
        <a:bodyPr/>
        <a:lstStyle/>
        <a:p>
          <a:endParaRPr lang="en-US"/>
        </a:p>
      </dgm:t>
    </dgm:pt>
    <dgm:pt modelId="{A65B9BFB-99DF-3042-ACDA-12C3509C7580}">
      <dgm:prSet phldrT="[Text]" custT="1"/>
      <dgm:spPr>
        <a:solidFill>
          <a:schemeClr val="bg1"/>
        </a:solidFill>
        <a:ln>
          <a:solidFill>
            <a:schemeClr val="tx1"/>
          </a:solidFill>
        </a:ln>
      </dgm:spPr>
      <dgm:t>
        <a:bodyPr/>
        <a:lstStyle/>
        <a:p>
          <a:pPr algn="ctr"/>
          <a:r>
            <a:rPr lang="en-US" sz="1800" b="0" i="0" u="none" dirty="0">
              <a:solidFill>
                <a:schemeClr val="tx1"/>
              </a:solidFill>
              <a:latin typeface="Calibri" panose="020F0502020204030204" pitchFamily="34" charset="0"/>
              <a:cs typeface="Calibri" panose="020F0502020204030204" pitchFamily="34" charset="0"/>
            </a:rPr>
            <a:t>Import necessary libraries</a:t>
          </a:r>
          <a:endParaRPr lang="en-US" sz="1800" dirty="0">
            <a:solidFill>
              <a:schemeClr val="tx1"/>
            </a:solidFill>
            <a:latin typeface="Calibri" panose="020F0502020204030204" pitchFamily="34" charset="0"/>
            <a:cs typeface="Calibri" panose="020F0502020204030204" pitchFamily="34" charset="0"/>
          </a:endParaRPr>
        </a:p>
      </dgm:t>
    </dgm:pt>
    <dgm:pt modelId="{EA179A99-C876-9D4B-B033-E72D722AB77E}" type="parTrans" cxnId="{941BE858-5765-1446-8A07-D9A2F557538E}">
      <dgm:prSet/>
      <dgm:spPr/>
      <dgm:t>
        <a:bodyPr/>
        <a:lstStyle/>
        <a:p>
          <a:endParaRPr lang="en-US"/>
        </a:p>
      </dgm:t>
    </dgm:pt>
    <dgm:pt modelId="{A94AF53B-A18B-D447-B726-6D7C507F106D}" type="sibTrans" cxnId="{941BE858-5765-1446-8A07-D9A2F557538E}">
      <dgm:prSet/>
      <dgm:spPr/>
      <dgm:t>
        <a:bodyPr/>
        <a:lstStyle/>
        <a:p>
          <a:endParaRPr lang="en-US"/>
        </a:p>
      </dgm:t>
    </dgm:pt>
    <dgm:pt modelId="{3D652DAA-1B54-C145-8EB6-FF3AB8EEA69D}">
      <dgm:prSet phldrT="[Text]" custT="1"/>
      <dgm:spPr>
        <a:solidFill>
          <a:schemeClr val="bg1"/>
        </a:solidFill>
        <a:ln>
          <a:solidFill>
            <a:schemeClr val="tx1"/>
          </a:solidFill>
        </a:ln>
      </dgm:spPr>
      <dgm:t>
        <a:bodyPr/>
        <a:lstStyle/>
        <a:p>
          <a:pPr algn="ctr"/>
          <a:r>
            <a:rPr lang="en-US" sz="1800" b="0" i="0" u="none" dirty="0">
              <a:solidFill>
                <a:schemeClr val="tx1"/>
              </a:solidFill>
              <a:latin typeface="Calibri" panose="020F0502020204030204" pitchFamily="34" charset="0"/>
              <a:cs typeface="Calibri" panose="020F0502020204030204" pitchFamily="34" charset="0"/>
            </a:rPr>
            <a:t>Create the model</a:t>
          </a:r>
          <a:endParaRPr lang="en-US" sz="1800" dirty="0">
            <a:solidFill>
              <a:schemeClr val="tx1"/>
            </a:solidFill>
            <a:latin typeface="Calibri" panose="020F0502020204030204" pitchFamily="34" charset="0"/>
            <a:cs typeface="Calibri" panose="020F0502020204030204" pitchFamily="34" charset="0"/>
          </a:endParaRPr>
        </a:p>
      </dgm:t>
    </dgm:pt>
    <dgm:pt modelId="{4CC79279-716F-1447-BAD2-2AA871FC87B0}" type="parTrans" cxnId="{B37CEC29-D87F-0643-9B63-DF7A238E1BE3}">
      <dgm:prSet/>
      <dgm:spPr/>
      <dgm:t>
        <a:bodyPr/>
        <a:lstStyle/>
        <a:p>
          <a:endParaRPr lang="en-US"/>
        </a:p>
      </dgm:t>
    </dgm:pt>
    <dgm:pt modelId="{D7A4A5B8-3103-DD41-B9F3-023A80562174}" type="sibTrans" cxnId="{B37CEC29-D87F-0643-9B63-DF7A238E1BE3}">
      <dgm:prSet/>
      <dgm:spPr/>
      <dgm:t>
        <a:bodyPr/>
        <a:lstStyle/>
        <a:p>
          <a:endParaRPr lang="en-US"/>
        </a:p>
      </dgm:t>
    </dgm:pt>
    <dgm:pt modelId="{DF387692-3786-0942-A1E3-D34B59C6EA38}">
      <dgm:prSet phldrT="[Text]" custT="1"/>
      <dgm:spPr>
        <a:solidFill>
          <a:schemeClr val="bg1"/>
        </a:solidFill>
        <a:ln>
          <a:solidFill>
            <a:schemeClr val="tx1"/>
          </a:solidFill>
        </a:ln>
      </dgm:spPr>
      <dgm:t>
        <a:bodyPr/>
        <a:lstStyle/>
        <a:p>
          <a:pPr algn="ctr"/>
          <a:r>
            <a:rPr lang="en-US" sz="1800" dirty="0">
              <a:solidFill>
                <a:schemeClr val="tx1"/>
              </a:solidFill>
              <a:latin typeface="Calibri" panose="020F0502020204030204" pitchFamily="34" charset="0"/>
              <a:cs typeface="Calibri" panose="020F0502020204030204" pitchFamily="34" charset="0"/>
            </a:rPr>
            <a:t>Train the model on the training set</a:t>
          </a:r>
        </a:p>
      </dgm:t>
    </dgm:pt>
    <dgm:pt modelId="{7FA40C9F-E338-F545-A1BB-C8A33A72AB15}" type="parTrans" cxnId="{86D4F92B-5A63-204F-AE16-306A51B1F8F3}">
      <dgm:prSet/>
      <dgm:spPr/>
      <dgm:t>
        <a:bodyPr/>
        <a:lstStyle/>
        <a:p>
          <a:endParaRPr lang="en-US"/>
        </a:p>
      </dgm:t>
    </dgm:pt>
    <dgm:pt modelId="{BD1C2B93-8B11-5247-98CA-F85043637C9B}" type="sibTrans" cxnId="{86D4F92B-5A63-204F-AE16-306A51B1F8F3}">
      <dgm:prSet/>
      <dgm:spPr/>
      <dgm:t>
        <a:bodyPr/>
        <a:lstStyle/>
        <a:p>
          <a:endParaRPr lang="en-US"/>
        </a:p>
      </dgm:t>
    </dgm:pt>
    <dgm:pt modelId="{4178E40C-2373-2C4A-B0BF-BB16993490C0}">
      <dgm:prSet/>
      <dgm:spPr/>
    </dgm:pt>
    <dgm:pt modelId="{23C13354-F222-614B-AB9C-9DF28A426343}" type="parTrans" cxnId="{CBF9739C-AE41-574A-9869-820C88CE7468}">
      <dgm:prSet/>
      <dgm:spPr/>
      <dgm:t>
        <a:bodyPr/>
        <a:lstStyle/>
        <a:p>
          <a:endParaRPr lang="en-US"/>
        </a:p>
      </dgm:t>
    </dgm:pt>
    <dgm:pt modelId="{9F3F3DAB-20B3-2549-ABF5-AA3A1888D7E1}" type="sibTrans" cxnId="{CBF9739C-AE41-574A-9869-820C88CE7468}">
      <dgm:prSet/>
      <dgm:spPr/>
      <dgm:t>
        <a:bodyPr/>
        <a:lstStyle/>
        <a:p>
          <a:endParaRPr lang="en-US"/>
        </a:p>
      </dgm:t>
    </dgm:pt>
    <dgm:pt modelId="{143F8C1F-9E63-8848-902F-45094F6C1A91}">
      <dgm:prSet/>
      <dgm:spPr/>
    </dgm:pt>
    <dgm:pt modelId="{C8D8CF76-6F79-D042-8F40-3B287EFB8C48}" type="parTrans" cxnId="{AA031956-DC7E-DD4E-B8AE-C109525AB8D5}">
      <dgm:prSet/>
      <dgm:spPr/>
      <dgm:t>
        <a:bodyPr/>
        <a:lstStyle/>
        <a:p>
          <a:endParaRPr lang="en-US"/>
        </a:p>
      </dgm:t>
    </dgm:pt>
    <dgm:pt modelId="{5FD7FD99-4FD1-0744-A2F0-9A7BD70E44C0}" type="sibTrans" cxnId="{AA031956-DC7E-DD4E-B8AE-C109525AB8D5}">
      <dgm:prSet/>
      <dgm:spPr/>
      <dgm:t>
        <a:bodyPr/>
        <a:lstStyle/>
        <a:p>
          <a:endParaRPr lang="en-US"/>
        </a:p>
      </dgm:t>
    </dgm:pt>
    <dgm:pt modelId="{1DC38BCF-767F-7B4A-B6D7-F26719AA38D7}">
      <dgm:prSet/>
      <dgm:spPr/>
    </dgm:pt>
    <dgm:pt modelId="{99E32C04-E912-1942-86DA-803E5DF7D93E}" type="parTrans" cxnId="{072106A6-A6D7-7F45-95A9-53F64DAFD293}">
      <dgm:prSet/>
      <dgm:spPr/>
      <dgm:t>
        <a:bodyPr/>
        <a:lstStyle/>
        <a:p>
          <a:endParaRPr lang="en-US"/>
        </a:p>
      </dgm:t>
    </dgm:pt>
    <dgm:pt modelId="{FFEB6E34-A672-2743-8C68-87D7E1D387C2}" type="sibTrans" cxnId="{072106A6-A6D7-7F45-95A9-53F64DAFD293}">
      <dgm:prSet/>
      <dgm:spPr/>
      <dgm:t>
        <a:bodyPr/>
        <a:lstStyle/>
        <a:p>
          <a:endParaRPr lang="en-US"/>
        </a:p>
      </dgm:t>
    </dgm:pt>
    <dgm:pt modelId="{AFDE686F-318C-0C44-A568-65A2F08FFA94}">
      <dgm:prSet custT="1"/>
      <dgm:spPr>
        <a:solidFill>
          <a:schemeClr val="bg1"/>
        </a:solidFill>
        <a:ln>
          <a:solidFill>
            <a:schemeClr val="tx1"/>
          </a:solidFill>
        </a:ln>
      </dgm:spPr>
      <dgm:t>
        <a:bodyPr/>
        <a:lstStyle/>
        <a:p>
          <a:pPr algn="ctr"/>
          <a:r>
            <a:rPr lang="en-US" sz="1800" b="0" i="0" u="none" dirty="0">
              <a:solidFill>
                <a:schemeClr val="tx1"/>
              </a:solidFill>
              <a:latin typeface="Calibri" panose="020F0502020204030204" pitchFamily="34" charset="0"/>
              <a:cs typeface="Calibri" panose="020F0502020204030204" pitchFamily="34" charset="0"/>
            </a:rPr>
            <a:t>Make predictions on the testing set</a:t>
          </a:r>
          <a:endParaRPr lang="en-US" sz="1800" dirty="0">
            <a:solidFill>
              <a:schemeClr val="tx1"/>
            </a:solidFill>
            <a:latin typeface="Calibri" panose="020F0502020204030204" pitchFamily="34" charset="0"/>
            <a:cs typeface="Calibri" panose="020F0502020204030204" pitchFamily="34" charset="0"/>
          </a:endParaRPr>
        </a:p>
      </dgm:t>
    </dgm:pt>
    <dgm:pt modelId="{917E0663-87F6-994E-9A20-B3A8E9295C34}" type="parTrans" cxnId="{23758017-8A23-B641-A034-DD4D8A608C14}">
      <dgm:prSet/>
      <dgm:spPr/>
      <dgm:t>
        <a:bodyPr/>
        <a:lstStyle/>
        <a:p>
          <a:endParaRPr lang="en-US"/>
        </a:p>
      </dgm:t>
    </dgm:pt>
    <dgm:pt modelId="{3C470DB7-1132-4347-A65C-3BB840AE38A2}" type="sibTrans" cxnId="{23758017-8A23-B641-A034-DD4D8A608C14}">
      <dgm:prSet/>
      <dgm:spPr/>
      <dgm:t>
        <a:bodyPr/>
        <a:lstStyle/>
        <a:p>
          <a:endParaRPr lang="en-US"/>
        </a:p>
      </dgm:t>
    </dgm:pt>
    <dgm:pt modelId="{B92966BD-9573-D945-A709-8BB58D8B9C68}">
      <dgm:prSet custT="1"/>
      <dgm:spPr>
        <a:solidFill>
          <a:schemeClr val="bg1"/>
        </a:solidFill>
        <a:ln>
          <a:solidFill>
            <a:schemeClr val="tx1"/>
          </a:solidFill>
        </a:ln>
      </dgm:spPr>
      <dgm:t>
        <a:bodyPr/>
        <a:lstStyle/>
        <a:p>
          <a:pPr algn="ctr"/>
          <a:r>
            <a:rPr lang="en-US" sz="1800" b="0" i="0" u="none" dirty="0">
              <a:solidFill>
                <a:schemeClr val="tx1"/>
              </a:solidFill>
              <a:latin typeface="Calibri" panose="020F0502020204030204" pitchFamily="34" charset="0"/>
              <a:cs typeface="Calibri" panose="020F0502020204030204" pitchFamily="34" charset="0"/>
            </a:rPr>
            <a:t>Evaluate the performance of the model</a:t>
          </a:r>
          <a:endParaRPr lang="en-US" sz="1800" dirty="0">
            <a:solidFill>
              <a:schemeClr val="tx1"/>
            </a:solidFill>
            <a:latin typeface="Calibri" panose="020F0502020204030204" pitchFamily="34" charset="0"/>
            <a:cs typeface="Calibri" panose="020F0502020204030204" pitchFamily="34" charset="0"/>
          </a:endParaRPr>
        </a:p>
      </dgm:t>
    </dgm:pt>
    <dgm:pt modelId="{40EB949A-F2AD-9042-A099-A1A74BFCF919}" type="parTrans" cxnId="{8FD1B776-132F-CD46-81A9-28BA5C4A83D8}">
      <dgm:prSet/>
      <dgm:spPr/>
      <dgm:t>
        <a:bodyPr/>
        <a:lstStyle/>
        <a:p>
          <a:endParaRPr lang="en-US"/>
        </a:p>
      </dgm:t>
    </dgm:pt>
    <dgm:pt modelId="{BDC974CC-FE3E-0B4C-AA9F-F1D395BDA192}" type="sibTrans" cxnId="{8FD1B776-132F-CD46-81A9-28BA5C4A83D8}">
      <dgm:prSet/>
      <dgm:spPr/>
      <dgm:t>
        <a:bodyPr/>
        <a:lstStyle/>
        <a:p>
          <a:endParaRPr lang="en-US"/>
        </a:p>
      </dgm:t>
    </dgm:pt>
    <dgm:pt modelId="{256A987B-1C13-C741-861E-0E7FD912B3AE}">
      <dgm:prSet/>
      <dgm:spPr/>
    </dgm:pt>
    <dgm:pt modelId="{221FC8E6-D4FC-714C-B0B6-50F9C6E9A6CA}" type="parTrans" cxnId="{39894582-D0DC-4B42-B550-660C1996EC16}">
      <dgm:prSet/>
      <dgm:spPr/>
      <dgm:t>
        <a:bodyPr/>
        <a:lstStyle/>
        <a:p>
          <a:endParaRPr lang="en-US"/>
        </a:p>
      </dgm:t>
    </dgm:pt>
    <dgm:pt modelId="{14F4F30E-EAE4-8243-942C-06141CA477BA}" type="sibTrans" cxnId="{39894582-D0DC-4B42-B550-660C1996EC16}">
      <dgm:prSet/>
      <dgm:spPr/>
      <dgm:t>
        <a:bodyPr/>
        <a:lstStyle/>
        <a:p>
          <a:endParaRPr lang="en-US"/>
        </a:p>
      </dgm:t>
    </dgm:pt>
    <dgm:pt modelId="{034E7F60-7ED9-AA46-AD41-163199022FCC}" type="pres">
      <dgm:prSet presAssocID="{DD3F57A5-7033-D140-8014-BB030E81FA44}" presName="outerComposite" presStyleCnt="0">
        <dgm:presLayoutVars>
          <dgm:chMax val="5"/>
          <dgm:dir/>
          <dgm:resizeHandles val="exact"/>
        </dgm:presLayoutVars>
      </dgm:prSet>
      <dgm:spPr/>
    </dgm:pt>
    <dgm:pt modelId="{A292A99F-B95D-BE4C-A0B5-D3A7396DE093}" type="pres">
      <dgm:prSet presAssocID="{DD3F57A5-7033-D140-8014-BB030E81FA44}" presName="dummyMaxCanvas" presStyleCnt="0">
        <dgm:presLayoutVars/>
      </dgm:prSet>
      <dgm:spPr/>
    </dgm:pt>
    <dgm:pt modelId="{315A7747-8085-E345-AF76-E7537B623BA0}" type="pres">
      <dgm:prSet presAssocID="{DD3F57A5-7033-D140-8014-BB030E81FA44}" presName="FiveNodes_1" presStyleLbl="node1" presStyleIdx="0" presStyleCnt="5">
        <dgm:presLayoutVars>
          <dgm:bulletEnabled val="1"/>
        </dgm:presLayoutVars>
      </dgm:prSet>
      <dgm:spPr/>
    </dgm:pt>
    <dgm:pt modelId="{49C7B652-CA92-184C-9214-02D0AA02E245}" type="pres">
      <dgm:prSet presAssocID="{DD3F57A5-7033-D140-8014-BB030E81FA44}" presName="FiveNodes_2" presStyleLbl="node1" presStyleIdx="1" presStyleCnt="5" custLinFactNeighborX="-7597" custLinFactNeighborY="1250">
        <dgm:presLayoutVars>
          <dgm:bulletEnabled val="1"/>
        </dgm:presLayoutVars>
      </dgm:prSet>
      <dgm:spPr/>
    </dgm:pt>
    <dgm:pt modelId="{2C3CD5C0-616B-654B-B8A2-28CE55C028D3}" type="pres">
      <dgm:prSet presAssocID="{DD3F57A5-7033-D140-8014-BB030E81FA44}" presName="FiveNodes_3" presStyleLbl="node1" presStyleIdx="2" presStyleCnt="5" custLinFactNeighborX="-15000" custLinFactNeighborY="1250">
        <dgm:presLayoutVars>
          <dgm:bulletEnabled val="1"/>
        </dgm:presLayoutVars>
      </dgm:prSet>
      <dgm:spPr/>
    </dgm:pt>
    <dgm:pt modelId="{F1FF673E-72DC-FB47-967E-057F7CD09538}" type="pres">
      <dgm:prSet presAssocID="{DD3F57A5-7033-D140-8014-BB030E81FA44}" presName="FiveNodes_4" presStyleLbl="node1" presStyleIdx="3" presStyleCnt="5" custLinFactNeighborX="-22598" custLinFactNeighborY="-2500">
        <dgm:presLayoutVars>
          <dgm:bulletEnabled val="1"/>
        </dgm:presLayoutVars>
      </dgm:prSet>
      <dgm:spPr/>
    </dgm:pt>
    <dgm:pt modelId="{48921EB8-EBA8-FD47-AB82-2A5CE80B825B}" type="pres">
      <dgm:prSet presAssocID="{DD3F57A5-7033-D140-8014-BB030E81FA44}" presName="FiveNodes_5" presStyleLbl="node1" presStyleIdx="4" presStyleCnt="5" custLinFactNeighborX="-29610" custLinFactNeighborY="1250">
        <dgm:presLayoutVars>
          <dgm:bulletEnabled val="1"/>
        </dgm:presLayoutVars>
      </dgm:prSet>
      <dgm:spPr/>
    </dgm:pt>
    <dgm:pt modelId="{B19CC5ED-9293-894C-B650-011C8AB8C181}" type="pres">
      <dgm:prSet presAssocID="{DD3F57A5-7033-D140-8014-BB030E81FA44}" presName="FiveConn_1-2" presStyleLbl="fgAccFollowNode1" presStyleIdx="0" presStyleCnt="4" custLinFactNeighborX="-61538" custLinFactNeighborY="1923">
        <dgm:presLayoutVars>
          <dgm:bulletEnabled val="1"/>
        </dgm:presLayoutVars>
      </dgm:prSet>
      <dgm:spPr/>
    </dgm:pt>
    <dgm:pt modelId="{AC3F9BDA-E170-B647-9431-8120AE6BDF8A}" type="pres">
      <dgm:prSet presAssocID="{DD3F57A5-7033-D140-8014-BB030E81FA44}" presName="FiveConn_2-3" presStyleLbl="fgAccFollowNode1" presStyleIdx="1" presStyleCnt="4" custLinFactX="-28846" custLinFactNeighborX="-100000" custLinFactNeighborY="7901">
        <dgm:presLayoutVars>
          <dgm:bulletEnabled val="1"/>
        </dgm:presLayoutVars>
      </dgm:prSet>
      <dgm:spPr/>
    </dgm:pt>
    <dgm:pt modelId="{6F0F186D-B75E-F742-911A-9EAA86C0C4D9}" type="pres">
      <dgm:prSet presAssocID="{DD3F57A5-7033-D140-8014-BB030E81FA44}" presName="FiveConn_3-4" presStyleLbl="fgAccFollowNode1" presStyleIdx="2" presStyleCnt="4" custLinFactX="-100000" custLinFactNeighborX="-100321" custLinFactNeighborY="7692">
        <dgm:presLayoutVars>
          <dgm:bulletEnabled val="1"/>
        </dgm:presLayoutVars>
      </dgm:prSet>
      <dgm:spPr/>
    </dgm:pt>
    <dgm:pt modelId="{96952F6D-503A-7B4A-ABCB-E796EABDC5F1}" type="pres">
      <dgm:prSet presAssocID="{DD3F57A5-7033-D140-8014-BB030E81FA44}" presName="FiveConn_4-5" presStyleLbl="fgAccFollowNode1" presStyleIdx="3" presStyleCnt="4" custLinFactX="-100000" custLinFactNeighborX="-172116" custLinFactNeighborY="19231">
        <dgm:presLayoutVars>
          <dgm:bulletEnabled val="1"/>
        </dgm:presLayoutVars>
      </dgm:prSet>
      <dgm:spPr/>
    </dgm:pt>
    <dgm:pt modelId="{D92C613A-1122-DB43-B824-6B6F9097372A}" type="pres">
      <dgm:prSet presAssocID="{DD3F57A5-7033-D140-8014-BB030E81FA44}" presName="FiveNodes_1_text" presStyleLbl="node1" presStyleIdx="4" presStyleCnt="5">
        <dgm:presLayoutVars>
          <dgm:bulletEnabled val="1"/>
        </dgm:presLayoutVars>
      </dgm:prSet>
      <dgm:spPr/>
    </dgm:pt>
    <dgm:pt modelId="{A3076406-19AC-334A-B527-FF25D0EBCECD}" type="pres">
      <dgm:prSet presAssocID="{DD3F57A5-7033-D140-8014-BB030E81FA44}" presName="FiveNodes_2_text" presStyleLbl="node1" presStyleIdx="4" presStyleCnt="5">
        <dgm:presLayoutVars>
          <dgm:bulletEnabled val="1"/>
        </dgm:presLayoutVars>
      </dgm:prSet>
      <dgm:spPr/>
    </dgm:pt>
    <dgm:pt modelId="{5D3621ED-29B5-884B-ABFE-63C1F88F0B8B}" type="pres">
      <dgm:prSet presAssocID="{DD3F57A5-7033-D140-8014-BB030E81FA44}" presName="FiveNodes_3_text" presStyleLbl="node1" presStyleIdx="4" presStyleCnt="5">
        <dgm:presLayoutVars>
          <dgm:bulletEnabled val="1"/>
        </dgm:presLayoutVars>
      </dgm:prSet>
      <dgm:spPr/>
    </dgm:pt>
    <dgm:pt modelId="{7505B8AC-6C4E-B643-AB4B-4E09E06969BE}" type="pres">
      <dgm:prSet presAssocID="{DD3F57A5-7033-D140-8014-BB030E81FA44}" presName="FiveNodes_4_text" presStyleLbl="node1" presStyleIdx="4" presStyleCnt="5">
        <dgm:presLayoutVars>
          <dgm:bulletEnabled val="1"/>
        </dgm:presLayoutVars>
      </dgm:prSet>
      <dgm:spPr/>
    </dgm:pt>
    <dgm:pt modelId="{9698BC01-5AAF-EA42-955D-63F6A9A76011}" type="pres">
      <dgm:prSet presAssocID="{DD3F57A5-7033-D140-8014-BB030E81FA44}" presName="FiveNodes_5_text" presStyleLbl="node1" presStyleIdx="4" presStyleCnt="5">
        <dgm:presLayoutVars>
          <dgm:bulletEnabled val="1"/>
        </dgm:presLayoutVars>
      </dgm:prSet>
      <dgm:spPr/>
    </dgm:pt>
  </dgm:ptLst>
  <dgm:cxnLst>
    <dgm:cxn modelId="{60A54A02-CB9F-5548-8530-8E747AF9C9AE}" type="presOf" srcId="{3D652DAA-1B54-C145-8EB6-FF3AB8EEA69D}" destId="{49C7B652-CA92-184C-9214-02D0AA02E245}" srcOrd="0" destOrd="0" presId="urn:microsoft.com/office/officeart/2005/8/layout/vProcess5"/>
    <dgm:cxn modelId="{B6118812-0613-0342-8263-5A05FACC28DD}" type="presOf" srcId="{B92966BD-9573-D945-A709-8BB58D8B9C68}" destId="{9698BC01-5AAF-EA42-955D-63F6A9A76011}" srcOrd="1" destOrd="0" presId="urn:microsoft.com/office/officeart/2005/8/layout/vProcess5"/>
    <dgm:cxn modelId="{23758017-8A23-B641-A034-DD4D8A608C14}" srcId="{DD3F57A5-7033-D140-8014-BB030E81FA44}" destId="{AFDE686F-318C-0C44-A568-65A2F08FFA94}" srcOrd="3" destOrd="0" parTransId="{917E0663-87F6-994E-9A20-B3A8E9295C34}" sibTransId="{3C470DB7-1132-4347-A65C-3BB840AE38A2}"/>
    <dgm:cxn modelId="{B37CEC29-D87F-0643-9B63-DF7A238E1BE3}" srcId="{DD3F57A5-7033-D140-8014-BB030E81FA44}" destId="{3D652DAA-1B54-C145-8EB6-FF3AB8EEA69D}" srcOrd="1" destOrd="0" parTransId="{4CC79279-716F-1447-BAD2-2AA871FC87B0}" sibTransId="{D7A4A5B8-3103-DD41-B9F3-023A80562174}"/>
    <dgm:cxn modelId="{6582EC29-ED49-F148-861E-384A59FDEDD2}" type="presOf" srcId="{A65B9BFB-99DF-3042-ACDA-12C3509C7580}" destId="{D92C613A-1122-DB43-B824-6B6F9097372A}" srcOrd="1" destOrd="0" presId="urn:microsoft.com/office/officeart/2005/8/layout/vProcess5"/>
    <dgm:cxn modelId="{5601422B-DBA7-0F4D-AC6D-D04B89958FC6}" type="presOf" srcId="{B92966BD-9573-D945-A709-8BB58D8B9C68}" destId="{48921EB8-EBA8-FD47-AB82-2A5CE80B825B}" srcOrd="0" destOrd="0" presId="urn:microsoft.com/office/officeart/2005/8/layout/vProcess5"/>
    <dgm:cxn modelId="{86D4F92B-5A63-204F-AE16-306A51B1F8F3}" srcId="{DD3F57A5-7033-D140-8014-BB030E81FA44}" destId="{DF387692-3786-0942-A1E3-D34B59C6EA38}" srcOrd="2" destOrd="0" parTransId="{7FA40C9F-E338-F545-A1BB-C8A33A72AB15}" sibTransId="{BD1C2B93-8B11-5247-98CA-F85043637C9B}"/>
    <dgm:cxn modelId="{8E3BB23A-E023-8449-A76B-DDE7D27BE74F}" type="presOf" srcId="{D7A4A5B8-3103-DD41-B9F3-023A80562174}" destId="{AC3F9BDA-E170-B647-9431-8120AE6BDF8A}" srcOrd="0" destOrd="0" presId="urn:microsoft.com/office/officeart/2005/8/layout/vProcess5"/>
    <dgm:cxn modelId="{AA031956-DC7E-DD4E-B8AE-C109525AB8D5}" srcId="{DD3F57A5-7033-D140-8014-BB030E81FA44}" destId="{143F8C1F-9E63-8848-902F-45094F6C1A91}" srcOrd="7" destOrd="0" parTransId="{C8D8CF76-6F79-D042-8F40-3B287EFB8C48}" sibTransId="{5FD7FD99-4FD1-0744-A2F0-9A7BD70E44C0}"/>
    <dgm:cxn modelId="{941BE858-5765-1446-8A07-D9A2F557538E}" srcId="{DD3F57A5-7033-D140-8014-BB030E81FA44}" destId="{A65B9BFB-99DF-3042-ACDA-12C3509C7580}" srcOrd="0" destOrd="0" parTransId="{EA179A99-C876-9D4B-B033-E72D722AB77E}" sibTransId="{A94AF53B-A18B-D447-B726-6D7C507F106D}"/>
    <dgm:cxn modelId="{7498F075-4231-8F4E-9A2F-1E3F15BB12F8}" type="presOf" srcId="{3D652DAA-1B54-C145-8EB6-FF3AB8EEA69D}" destId="{A3076406-19AC-334A-B527-FF25D0EBCECD}" srcOrd="1" destOrd="0" presId="urn:microsoft.com/office/officeart/2005/8/layout/vProcess5"/>
    <dgm:cxn modelId="{8FD1B776-132F-CD46-81A9-28BA5C4A83D8}" srcId="{DD3F57A5-7033-D140-8014-BB030E81FA44}" destId="{B92966BD-9573-D945-A709-8BB58D8B9C68}" srcOrd="4" destOrd="0" parTransId="{40EB949A-F2AD-9042-A099-A1A74BFCF919}" sibTransId="{BDC974CC-FE3E-0B4C-AA9F-F1D395BDA192}"/>
    <dgm:cxn modelId="{8AA0D176-B402-0F41-BCAC-E2A9107C6294}" type="presOf" srcId="{DD3F57A5-7033-D140-8014-BB030E81FA44}" destId="{034E7F60-7ED9-AA46-AD41-163199022FCC}" srcOrd="0" destOrd="0" presId="urn:microsoft.com/office/officeart/2005/8/layout/vProcess5"/>
    <dgm:cxn modelId="{638A3E7B-630F-5747-AB3B-0CB0B29221C5}" type="presOf" srcId="{DF387692-3786-0942-A1E3-D34B59C6EA38}" destId="{5D3621ED-29B5-884B-ABFE-63C1F88F0B8B}" srcOrd="1" destOrd="0" presId="urn:microsoft.com/office/officeart/2005/8/layout/vProcess5"/>
    <dgm:cxn modelId="{39894582-D0DC-4B42-B550-660C1996EC16}" srcId="{DD3F57A5-7033-D140-8014-BB030E81FA44}" destId="{256A987B-1C13-C741-861E-0E7FD912B3AE}" srcOrd="5" destOrd="0" parTransId="{221FC8E6-D4FC-714C-B0B6-50F9C6E9A6CA}" sibTransId="{14F4F30E-EAE4-8243-942C-06141CA477BA}"/>
    <dgm:cxn modelId="{CBF9739C-AE41-574A-9869-820C88CE7468}" srcId="{DD3F57A5-7033-D140-8014-BB030E81FA44}" destId="{4178E40C-2373-2C4A-B0BF-BB16993490C0}" srcOrd="8" destOrd="0" parTransId="{23C13354-F222-614B-AB9C-9DF28A426343}" sibTransId="{9F3F3DAB-20B3-2549-ABF5-AA3A1888D7E1}"/>
    <dgm:cxn modelId="{072106A6-A6D7-7F45-95A9-53F64DAFD293}" srcId="{DD3F57A5-7033-D140-8014-BB030E81FA44}" destId="{1DC38BCF-767F-7B4A-B6D7-F26719AA38D7}" srcOrd="6" destOrd="0" parTransId="{99E32C04-E912-1942-86DA-803E5DF7D93E}" sibTransId="{FFEB6E34-A672-2743-8C68-87D7E1D387C2}"/>
    <dgm:cxn modelId="{19230CAC-CE0D-784B-94F6-0840D023D057}" type="presOf" srcId="{A94AF53B-A18B-D447-B726-6D7C507F106D}" destId="{B19CC5ED-9293-894C-B650-011C8AB8C181}" srcOrd="0" destOrd="0" presId="urn:microsoft.com/office/officeart/2005/8/layout/vProcess5"/>
    <dgm:cxn modelId="{EE472ADC-FA9B-C14B-9A41-BC5D2765E474}" type="presOf" srcId="{3C470DB7-1132-4347-A65C-3BB840AE38A2}" destId="{96952F6D-503A-7B4A-ABCB-E796EABDC5F1}" srcOrd="0" destOrd="0" presId="urn:microsoft.com/office/officeart/2005/8/layout/vProcess5"/>
    <dgm:cxn modelId="{C5D057DC-1EF7-BD4B-AD7A-33DABC373EFF}" type="presOf" srcId="{BD1C2B93-8B11-5247-98CA-F85043637C9B}" destId="{6F0F186D-B75E-F742-911A-9EAA86C0C4D9}" srcOrd="0" destOrd="0" presId="urn:microsoft.com/office/officeart/2005/8/layout/vProcess5"/>
    <dgm:cxn modelId="{BB7BA8E2-6928-6840-945B-319B0F253D9B}" type="presOf" srcId="{AFDE686F-318C-0C44-A568-65A2F08FFA94}" destId="{7505B8AC-6C4E-B643-AB4B-4E09E06969BE}" srcOrd="1" destOrd="0" presId="urn:microsoft.com/office/officeart/2005/8/layout/vProcess5"/>
    <dgm:cxn modelId="{B5750FEF-B238-E544-B16C-7373034E31C7}" type="presOf" srcId="{A65B9BFB-99DF-3042-ACDA-12C3509C7580}" destId="{315A7747-8085-E345-AF76-E7537B623BA0}" srcOrd="0" destOrd="0" presId="urn:microsoft.com/office/officeart/2005/8/layout/vProcess5"/>
    <dgm:cxn modelId="{8B7695F3-4A55-D244-A4B6-835259D28FAC}" type="presOf" srcId="{DF387692-3786-0942-A1E3-D34B59C6EA38}" destId="{2C3CD5C0-616B-654B-B8A2-28CE55C028D3}" srcOrd="0" destOrd="0" presId="urn:microsoft.com/office/officeart/2005/8/layout/vProcess5"/>
    <dgm:cxn modelId="{90175FFB-72BC-A946-BB53-497AD80E7678}" type="presOf" srcId="{AFDE686F-318C-0C44-A568-65A2F08FFA94}" destId="{F1FF673E-72DC-FB47-967E-057F7CD09538}" srcOrd="0" destOrd="0" presId="urn:microsoft.com/office/officeart/2005/8/layout/vProcess5"/>
    <dgm:cxn modelId="{DD527221-F9D1-3C49-840B-87DF221C7658}" type="presParOf" srcId="{034E7F60-7ED9-AA46-AD41-163199022FCC}" destId="{A292A99F-B95D-BE4C-A0B5-D3A7396DE093}" srcOrd="0" destOrd="0" presId="urn:microsoft.com/office/officeart/2005/8/layout/vProcess5"/>
    <dgm:cxn modelId="{FF612741-A480-2D4F-8B63-416F0DCBB86F}" type="presParOf" srcId="{034E7F60-7ED9-AA46-AD41-163199022FCC}" destId="{315A7747-8085-E345-AF76-E7537B623BA0}" srcOrd="1" destOrd="0" presId="urn:microsoft.com/office/officeart/2005/8/layout/vProcess5"/>
    <dgm:cxn modelId="{81EB98B1-09C7-CC4A-AB20-D0D15FB0A774}" type="presParOf" srcId="{034E7F60-7ED9-AA46-AD41-163199022FCC}" destId="{49C7B652-CA92-184C-9214-02D0AA02E245}" srcOrd="2" destOrd="0" presId="urn:microsoft.com/office/officeart/2005/8/layout/vProcess5"/>
    <dgm:cxn modelId="{67D8A2FB-EEED-8C4F-A022-1D59628FD3E9}" type="presParOf" srcId="{034E7F60-7ED9-AA46-AD41-163199022FCC}" destId="{2C3CD5C0-616B-654B-B8A2-28CE55C028D3}" srcOrd="3" destOrd="0" presId="urn:microsoft.com/office/officeart/2005/8/layout/vProcess5"/>
    <dgm:cxn modelId="{C9DFC779-F0DD-6948-89F5-7F9B524AFB95}" type="presParOf" srcId="{034E7F60-7ED9-AA46-AD41-163199022FCC}" destId="{F1FF673E-72DC-FB47-967E-057F7CD09538}" srcOrd="4" destOrd="0" presId="urn:microsoft.com/office/officeart/2005/8/layout/vProcess5"/>
    <dgm:cxn modelId="{70A7DD28-DB61-EC4A-B0D5-5DAA63474C6C}" type="presParOf" srcId="{034E7F60-7ED9-AA46-AD41-163199022FCC}" destId="{48921EB8-EBA8-FD47-AB82-2A5CE80B825B}" srcOrd="5" destOrd="0" presId="urn:microsoft.com/office/officeart/2005/8/layout/vProcess5"/>
    <dgm:cxn modelId="{33583078-0E5E-0E42-94D9-A35914D9B5D0}" type="presParOf" srcId="{034E7F60-7ED9-AA46-AD41-163199022FCC}" destId="{B19CC5ED-9293-894C-B650-011C8AB8C181}" srcOrd="6" destOrd="0" presId="urn:microsoft.com/office/officeart/2005/8/layout/vProcess5"/>
    <dgm:cxn modelId="{F8B67BC1-799D-DD4C-942D-0C6D5E5D09F4}" type="presParOf" srcId="{034E7F60-7ED9-AA46-AD41-163199022FCC}" destId="{AC3F9BDA-E170-B647-9431-8120AE6BDF8A}" srcOrd="7" destOrd="0" presId="urn:microsoft.com/office/officeart/2005/8/layout/vProcess5"/>
    <dgm:cxn modelId="{EDF380EE-4986-1C40-98BB-26D6186EC864}" type="presParOf" srcId="{034E7F60-7ED9-AA46-AD41-163199022FCC}" destId="{6F0F186D-B75E-F742-911A-9EAA86C0C4D9}" srcOrd="8" destOrd="0" presId="urn:microsoft.com/office/officeart/2005/8/layout/vProcess5"/>
    <dgm:cxn modelId="{A7468F82-D1C3-404D-A77B-084F7987CD06}" type="presParOf" srcId="{034E7F60-7ED9-AA46-AD41-163199022FCC}" destId="{96952F6D-503A-7B4A-ABCB-E796EABDC5F1}" srcOrd="9" destOrd="0" presId="urn:microsoft.com/office/officeart/2005/8/layout/vProcess5"/>
    <dgm:cxn modelId="{4D10D1E8-E0EB-674A-832F-04EF80C52AAE}" type="presParOf" srcId="{034E7F60-7ED9-AA46-AD41-163199022FCC}" destId="{D92C613A-1122-DB43-B824-6B6F9097372A}" srcOrd="10" destOrd="0" presId="urn:microsoft.com/office/officeart/2005/8/layout/vProcess5"/>
    <dgm:cxn modelId="{F94443EC-BC70-FF4D-B55A-533C5D369660}" type="presParOf" srcId="{034E7F60-7ED9-AA46-AD41-163199022FCC}" destId="{A3076406-19AC-334A-B527-FF25D0EBCECD}" srcOrd="11" destOrd="0" presId="urn:microsoft.com/office/officeart/2005/8/layout/vProcess5"/>
    <dgm:cxn modelId="{A707846F-9EF1-8641-B031-73A8461A0A82}" type="presParOf" srcId="{034E7F60-7ED9-AA46-AD41-163199022FCC}" destId="{5D3621ED-29B5-884B-ABFE-63C1F88F0B8B}" srcOrd="12" destOrd="0" presId="urn:microsoft.com/office/officeart/2005/8/layout/vProcess5"/>
    <dgm:cxn modelId="{BFFB2942-FC41-A444-8BF8-4006615E4D28}" type="presParOf" srcId="{034E7F60-7ED9-AA46-AD41-163199022FCC}" destId="{7505B8AC-6C4E-B643-AB4B-4E09E06969BE}" srcOrd="13" destOrd="0" presId="urn:microsoft.com/office/officeart/2005/8/layout/vProcess5"/>
    <dgm:cxn modelId="{5651187B-546E-B447-832A-4E90AE701056}" type="presParOf" srcId="{034E7F60-7ED9-AA46-AD41-163199022FCC}" destId="{9698BC01-5AAF-EA42-955D-63F6A9A76011}"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5A7747-8085-E345-AF76-E7537B623BA0}">
      <dsp:nvSpPr>
        <dsp:cNvPr id="0" name=""/>
        <dsp:cNvSpPr/>
      </dsp:nvSpPr>
      <dsp:spPr>
        <a:xfrm>
          <a:off x="0" y="0"/>
          <a:ext cx="5795426" cy="975360"/>
        </a:xfrm>
        <a:prstGeom prst="roundRect">
          <a:avLst>
            <a:gd name="adj" fmla="val 10000"/>
          </a:avLst>
        </a:prstGeom>
        <a:solidFill>
          <a:schemeClr val="bg1"/>
        </a:solidFill>
        <a:ln w="19050" cap="rnd"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solidFill>
                <a:schemeClr val="tx1"/>
              </a:solidFill>
              <a:latin typeface="Calibri" panose="020F0502020204030204" pitchFamily="34" charset="0"/>
              <a:cs typeface="Calibri" panose="020F0502020204030204" pitchFamily="34" charset="0"/>
            </a:rPr>
            <a:t>Import necessary libraries</a:t>
          </a:r>
          <a:endParaRPr lang="en-US" sz="1800" kern="1200" dirty="0">
            <a:solidFill>
              <a:schemeClr val="tx1"/>
            </a:solidFill>
            <a:latin typeface="Calibri" panose="020F0502020204030204" pitchFamily="34" charset="0"/>
            <a:cs typeface="Calibri" panose="020F0502020204030204" pitchFamily="34" charset="0"/>
          </a:endParaRPr>
        </a:p>
      </dsp:txBody>
      <dsp:txXfrm>
        <a:off x="28567" y="28567"/>
        <a:ext cx="4628820" cy="918226"/>
      </dsp:txXfrm>
    </dsp:sp>
    <dsp:sp modelId="{49C7B652-CA92-184C-9214-02D0AA02E245}">
      <dsp:nvSpPr>
        <dsp:cNvPr id="0" name=""/>
        <dsp:cNvSpPr/>
      </dsp:nvSpPr>
      <dsp:spPr>
        <a:xfrm>
          <a:off x="0" y="1123018"/>
          <a:ext cx="5795426" cy="975360"/>
        </a:xfrm>
        <a:prstGeom prst="roundRect">
          <a:avLst>
            <a:gd name="adj" fmla="val 10000"/>
          </a:avLst>
        </a:prstGeom>
        <a:solidFill>
          <a:schemeClr val="bg1"/>
        </a:solidFill>
        <a:ln w="19050" cap="rnd"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solidFill>
                <a:schemeClr val="tx1"/>
              </a:solidFill>
              <a:latin typeface="Calibri" panose="020F0502020204030204" pitchFamily="34" charset="0"/>
              <a:cs typeface="Calibri" panose="020F0502020204030204" pitchFamily="34" charset="0"/>
            </a:rPr>
            <a:t>Create the model</a:t>
          </a:r>
          <a:endParaRPr lang="en-US" sz="1800" kern="1200" dirty="0">
            <a:solidFill>
              <a:schemeClr val="tx1"/>
            </a:solidFill>
            <a:latin typeface="Calibri" panose="020F0502020204030204" pitchFamily="34" charset="0"/>
            <a:cs typeface="Calibri" panose="020F0502020204030204" pitchFamily="34" charset="0"/>
          </a:endParaRPr>
        </a:p>
      </dsp:txBody>
      <dsp:txXfrm>
        <a:off x="28567" y="1151585"/>
        <a:ext cx="4671533" cy="918226"/>
      </dsp:txXfrm>
    </dsp:sp>
    <dsp:sp modelId="{2C3CD5C0-616B-654B-B8A2-28CE55C028D3}">
      <dsp:nvSpPr>
        <dsp:cNvPr id="0" name=""/>
        <dsp:cNvSpPr/>
      </dsp:nvSpPr>
      <dsp:spPr>
        <a:xfrm>
          <a:off x="0" y="2233845"/>
          <a:ext cx="5795426" cy="975360"/>
        </a:xfrm>
        <a:prstGeom prst="roundRect">
          <a:avLst>
            <a:gd name="adj" fmla="val 10000"/>
          </a:avLst>
        </a:prstGeom>
        <a:solidFill>
          <a:schemeClr val="bg1"/>
        </a:solidFill>
        <a:ln w="19050" cap="rnd"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Calibri" panose="020F0502020204030204" pitchFamily="34" charset="0"/>
              <a:cs typeface="Calibri" panose="020F0502020204030204" pitchFamily="34" charset="0"/>
            </a:rPr>
            <a:t>Train the model on the training set</a:t>
          </a:r>
        </a:p>
      </dsp:txBody>
      <dsp:txXfrm>
        <a:off x="28567" y="2262412"/>
        <a:ext cx="4671533" cy="918226"/>
      </dsp:txXfrm>
    </dsp:sp>
    <dsp:sp modelId="{F1FF673E-72DC-FB47-967E-057F7CD09538}">
      <dsp:nvSpPr>
        <dsp:cNvPr id="0" name=""/>
        <dsp:cNvSpPr/>
      </dsp:nvSpPr>
      <dsp:spPr>
        <a:xfrm>
          <a:off x="0" y="3308096"/>
          <a:ext cx="5795426" cy="975360"/>
        </a:xfrm>
        <a:prstGeom prst="roundRect">
          <a:avLst>
            <a:gd name="adj" fmla="val 10000"/>
          </a:avLst>
        </a:prstGeom>
        <a:solidFill>
          <a:schemeClr val="bg1"/>
        </a:solidFill>
        <a:ln w="19050" cap="rnd"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solidFill>
                <a:schemeClr val="tx1"/>
              </a:solidFill>
              <a:latin typeface="Calibri" panose="020F0502020204030204" pitchFamily="34" charset="0"/>
              <a:cs typeface="Calibri" panose="020F0502020204030204" pitchFamily="34" charset="0"/>
            </a:rPr>
            <a:t>Make predictions on the testing set</a:t>
          </a:r>
          <a:endParaRPr lang="en-US" sz="1800" kern="1200" dirty="0">
            <a:solidFill>
              <a:schemeClr val="tx1"/>
            </a:solidFill>
            <a:latin typeface="Calibri" panose="020F0502020204030204" pitchFamily="34" charset="0"/>
            <a:cs typeface="Calibri" panose="020F0502020204030204" pitchFamily="34" charset="0"/>
          </a:endParaRPr>
        </a:p>
      </dsp:txBody>
      <dsp:txXfrm>
        <a:off x="28567" y="3336663"/>
        <a:ext cx="4671533" cy="918226"/>
      </dsp:txXfrm>
    </dsp:sp>
    <dsp:sp modelId="{48921EB8-EBA8-FD47-AB82-2A5CE80B825B}">
      <dsp:nvSpPr>
        <dsp:cNvPr id="0" name=""/>
        <dsp:cNvSpPr/>
      </dsp:nvSpPr>
      <dsp:spPr>
        <a:xfrm>
          <a:off x="15075" y="4443306"/>
          <a:ext cx="5795426" cy="975360"/>
        </a:xfrm>
        <a:prstGeom prst="roundRect">
          <a:avLst>
            <a:gd name="adj" fmla="val 10000"/>
          </a:avLst>
        </a:prstGeom>
        <a:solidFill>
          <a:schemeClr val="bg1"/>
        </a:solidFill>
        <a:ln w="19050" cap="rnd"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u="none" kern="1200" dirty="0">
              <a:solidFill>
                <a:schemeClr val="tx1"/>
              </a:solidFill>
              <a:latin typeface="Calibri" panose="020F0502020204030204" pitchFamily="34" charset="0"/>
              <a:cs typeface="Calibri" panose="020F0502020204030204" pitchFamily="34" charset="0"/>
            </a:rPr>
            <a:t>Evaluate the performance of the model</a:t>
          </a:r>
          <a:endParaRPr lang="en-US" sz="1800" kern="1200" dirty="0">
            <a:solidFill>
              <a:schemeClr val="tx1"/>
            </a:solidFill>
            <a:latin typeface="Calibri" panose="020F0502020204030204" pitchFamily="34" charset="0"/>
            <a:cs typeface="Calibri" panose="020F0502020204030204" pitchFamily="34" charset="0"/>
          </a:endParaRPr>
        </a:p>
      </dsp:txBody>
      <dsp:txXfrm>
        <a:off x="43642" y="4471873"/>
        <a:ext cx="4671533" cy="918226"/>
      </dsp:txXfrm>
    </dsp:sp>
    <dsp:sp modelId="{B19CC5ED-9293-894C-B650-011C8AB8C181}">
      <dsp:nvSpPr>
        <dsp:cNvPr id="0" name=""/>
        <dsp:cNvSpPr/>
      </dsp:nvSpPr>
      <dsp:spPr>
        <a:xfrm>
          <a:off x="4771301" y="724746"/>
          <a:ext cx="633984" cy="633984"/>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4913947" y="724746"/>
        <a:ext cx="348692" cy="477073"/>
      </dsp:txXfrm>
    </dsp:sp>
    <dsp:sp modelId="{AC3F9BDA-E170-B647-9431-8120AE6BDF8A}">
      <dsp:nvSpPr>
        <dsp:cNvPr id="0" name=""/>
        <dsp:cNvSpPr/>
      </dsp:nvSpPr>
      <dsp:spPr>
        <a:xfrm>
          <a:off x="4777354" y="1873472"/>
          <a:ext cx="633984" cy="633984"/>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4920000" y="1873472"/>
        <a:ext cx="348692" cy="477073"/>
      </dsp:txXfrm>
    </dsp:sp>
    <dsp:sp modelId="{6F0F186D-B75E-F742-911A-9EAA86C0C4D9}">
      <dsp:nvSpPr>
        <dsp:cNvPr id="0" name=""/>
        <dsp:cNvSpPr/>
      </dsp:nvSpPr>
      <dsp:spPr>
        <a:xfrm>
          <a:off x="4756990" y="2966718"/>
          <a:ext cx="633984" cy="633984"/>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4899636" y="2966718"/>
        <a:ext cx="348692" cy="477073"/>
      </dsp:txXfrm>
    </dsp:sp>
    <dsp:sp modelId="{96952F6D-503A-7B4A-ABCB-E796EABDC5F1}">
      <dsp:nvSpPr>
        <dsp:cNvPr id="0" name=""/>
        <dsp:cNvSpPr/>
      </dsp:nvSpPr>
      <dsp:spPr>
        <a:xfrm>
          <a:off x="4734596" y="4161537"/>
          <a:ext cx="633984" cy="633984"/>
        </a:xfrm>
        <a:prstGeom prst="downArrow">
          <a:avLst>
            <a:gd name="adj1" fmla="val 55000"/>
            <a:gd name="adj2" fmla="val 45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4877242" y="4161537"/>
        <a:ext cx="348692" cy="477073"/>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D70929-8A10-FC49-B344-E60631793F82}" type="datetimeFigureOut">
              <a:rPr lang="en-US" smtClean="0"/>
              <a:t>12/1/23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116D19-3AA3-5348-97B2-C6073B2CF954}" type="slidenum">
              <a:rPr lang="en-US" smtClean="0"/>
              <a:t>‹#›</a:t>
            </a:fld>
            <a:endParaRPr lang="en-US"/>
          </a:p>
        </p:txBody>
      </p:sp>
    </p:spTree>
    <p:extLst>
      <p:ext uri="{BB962C8B-B14F-4D97-AF65-F5344CB8AC3E}">
        <p14:creationId xmlns:p14="http://schemas.microsoft.com/office/powerpoint/2010/main" val="33396640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374151"/>
                </a:solidFill>
                <a:latin typeface="Calibri" panose="020F0502020204030204" pitchFamily="34" charset="0"/>
                <a:cs typeface="Calibri" panose="020F0502020204030204" pitchFamily="34" charset="0"/>
              </a:rPr>
              <a:t>T</a:t>
            </a:r>
            <a:r>
              <a:rPr lang="en-US" b="0" i="0" u="none" strike="noStrike" dirty="0">
                <a:solidFill>
                  <a:srgbClr val="374151"/>
                </a:solidFill>
                <a:effectLst/>
                <a:latin typeface="Calibri" panose="020F0502020204030204" pitchFamily="34" charset="0"/>
                <a:cs typeface="Calibri" panose="020F0502020204030204" pitchFamily="34" charset="0"/>
              </a:rPr>
              <a:t>he choice of the best model depends on the specific goals and constraints of the project. If interpretability is crucial, Logistic Regression may be preferred, but if maximizing accuracy is the primary goal, Random Forest and Decision Tree models could be considered. It's essential to validate these models on new data to ensure their generalization performance.</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E1116D19-3AA3-5348-97B2-C6073B2CF954}" type="slidenum">
              <a:rPr lang="en-US" smtClean="0"/>
              <a:t>17</a:t>
            </a:fld>
            <a:endParaRPr lang="en-US"/>
          </a:p>
        </p:txBody>
      </p:sp>
    </p:spTree>
    <p:extLst>
      <p:ext uri="{BB962C8B-B14F-4D97-AF65-F5344CB8AC3E}">
        <p14:creationId xmlns:p14="http://schemas.microsoft.com/office/powerpoint/2010/main" val="832698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71131AF-EF3A-C048-B256-0DEB4031F395}" type="datetimeFigureOut">
              <a:rPr lang="en-US" smtClean="0"/>
              <a:t>12/1/23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557FAD-4BBF-174C-8E22-E9A0FB153E56}" type="slidenum">
              <a:rPr lang="en-US" smtClean="0"/>
              <a:t>‹#›</a:t>
            </a:fld>
            <a:endParaRPr lang="en-US"/>
          </a:p>
        </p:txBody>
      </p:sp>
    </p:spTree>
    <p:extLst>
      <p:ext uri="{BB962C8B-B14F-4D97-AF65-F5344CB8AC3E}">
        <p14:creationId xmlns:p14="http://schemas.microsoft.com/office/powerpoint/2010/main" val="3809502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1131AF-EF3A-C048-B256-0DEB4031F395}" type="datetimeFigureOut">
              <a:rPr lang="en-US" smtClean="0"/>
              <a:t>12/1/23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557FAD-4BBF-174C-8E22-E9A0FB153E56}" type="slidenum">
              <a:rPr lang="en-US" smtClean="0"/>
              <a:t>‹#›</a:t>
            </a:fld>
            <a:endParaRPr lang="en-US"/>
          </a:p>
        </p:txBody>
      </p:sp>
    </p:spTree>
    <p:extLst>
      <p:ext uri="{BB962C8B-B14F-4D97-AF65-F5344CB8AC3E}">
        <p14:creationId xmlns:p14="http://schemas.microsoft.com/office/powerpoint/2010/main" val="3513138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1131AF-EF3A-C048-B256-0DEB4031F395}" type="datetimeFigureOut">
              <a:rPr lang="en-US" smtClean="0"/>
              <a:t>12/1/23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557FAD-4BBF-174C-8E22-E9A0FB153E56}"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1915138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1131AF-EF3A-C048-B256-0DEB4031F395}" type="datetimeFigureOut">
              <a:rPr lang="en-US" smtClean="0"/>
              <a:t>12/1/23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557FAD-4BBF-174C-8E22-E9A0FB153E56}" type="slidenum">
              <a:rPr lang="en-US" smtClean="0"/>
              <a:t>‹#›</a:t>
            </a:fld>
            <a:endParaRPr lang="en-US"/>
          </a:p>
        </p:txBody>
      </p:sp>
    </p:spTree>
    <p:extLst>
      <p:ext uri="{BB962C8B-B14F-4D97-AF65-F5344CB8AC3E}">
        <p14:creationId xmlns:p14="http://schemas.microsoft.com/office/powerpoint/2010/main" val="29730045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1131AF-EF3A-C048-B256-0DEB4031F395}" type="datetimeFigureOut">
              <a:rPr lang="en-US" smtClean="0"/>
              <a:t>12/1/23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557FAD-4BBF-174C-8E22-E9A0FB153E56}"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1371206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1131AF-EF3A-C048-B256-0DEB4031F395}" type="datetimeFigureOut">
              <a:rPr lang="en-US" smtClean="0"/>
              <a:t>12/1/23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557FAD-4BBF-174C-8E22-E9A0FB153E56}" type="slidenum">
              <a:rPr lang="en-US" smtClean="0"/>
              <a:t>‹#›</a:t>
            </a:fld>
            <a:endParaRPr lang="en-US"/>
          </a:p>
        </p:txBody>
      </p:sp>
    </p:spTree>
    <p:extLst>
      <p:ext uri="{BB962C8B-B14F-4D97-AF65-F5344CB8AC3E}">
        <p14:creationId xmlns:p14="http://schemas.microsoft.com/office/powerpoint/2010/main" val="10062539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1131AF-EF3A-C048-B256-0DEB4031F395}" type="datetimeFigureOut">
              <a:rPr lang="en-US" smtClean="0"/>
              <a:t>12/1/23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557FAD-4BBF-174C-8E22-E9A0FB153E56}" type="slidenum">
              <a:rPr lang="en-US" smtClean="0"/>
              <a:t>‹#›</a:t>
            </a:fld>
            <a:endParaRPr lang="en-US"/>
          </a:p>
        </p:txBody>
      </p:sp>
    </p:spTree>
    <p:extLst>
      <p:ext uri="{BB962C8B-B14F-4D97-AF65-F5344CB8AC3E}">
        <p14:creationId xmlns:p14="http://schemas.microsoft.com/office/powerpoint/2010/main" val="32385939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1131AF-EF3A-C048-B256-0DEB4031F395}" type="datetimeFigureOut">
              <a:rPr lang="en-US" smtClean="0"/>
              <a:t>12/1/23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557FAD-4BBF-174C-8E22-E9A0FB153E56}" type="slidenum">
              <a:rPr lang="en-US" smtClean="0"/>
              <a:t>‹#›</a:t>
            </a:fld>
            <a:endParaRPr lang="en-US"/>
          </a:p>
        </p:txBody>
      </p:sp>
    </p:spTree>
    <p:extLst>
      <p:ext uri="{BB962C8B-B14F-4D97-AF65-F5344CB8AC3E}">
        <p14:creationId xmlns:p14="http://schemas.microsoft.com/office/powerpoint/2010/main" val="1874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1131AF-EF3A-C048-B256-0DEB4031F395}" type="datetimeFigureOut">
              <a:rPr lang="en-US" smtClean="0"/>
              <a:t>12/1/23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557FAD-4BBF-174C-8E22-E9A0FB153E56}" type="slidenum">
              <a:rPr lang="en-US" smtClean="0"/>
              <a:t>‹#›</a:t>
            </a:fld>
            <a:endParaRPr lang="en-US"/>
          </a:p>
        </p:txBody>
      </p:sp>
    </p:spTree>
    <p:extLst>
      <p:ext uri="{BB962C8B-B14F-4D97-AF65-F5344CB8AC3E}">
        <p14:creationId xmlns:p14="http://schemas.microsoft.com/office/powerpoint/2010/main" val="1309262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1131AF-EF3A-C048-B256-0DEB4031F395}" type="datetimeFigureOut">
              <a:rPr lang="en-US" smtClean="0"/>
              <a:t>12/1/23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557FAD-4BBF-174C-8E22-E9A0FB153E56}" type="slidenum">
              <a:rPr lang="en-US" smtClean="0"/>
              <a:t>‹#›</a:t>
            </a:fld>
            <a:endParaRPr lang="en-US"/>
          </a:p>
        </p:txBody>
      </p:sp>
    </p:spTree>
    <p:extLst>
      <p:ext uri="{BB962C8B-B14F-4D97-AF65-F5344CB8AC3E}">
        <p14:creationId xmlns:p14="http://schemas.microsoft.com/office/powerpoint/2010/main" val="1064203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71131AF-EF3A-C048-B256-0DEB4031F395}" type="datetimeFigureOut">
              <a:rPr lang="en-US" smtClean="0"/>
              <a:t>12/1/23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557FAD-4BBF-174C-8E22-E9A0FB153E56}" type="slidenum">
              <a:rPr lang="en-US" smtClean="0"/>
              <a:t>‹#›</a:t>
            </a:fld>
            <a:endParaRPr lang="en-US"/>
          </a:p>
        </p:txBody>
      </p:sp>
    </p:spTree>
    <p:extLst>
      <p:ext uri="{BB962C8B-B14F-4D97-AF65-F5344CB8AC3E}">
        <p14:creationId xmlns:p14="http://schemas.microsoft.com/office/powerpoint/2010/main" val="173888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1131AF-EF3A-C048-B256-0DEB4031F395}" type="datetimeFigureOut">
              <a:rPr lang="en-US" smtClean="0"/>
              <a:t>12/1/23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557FAD-4BBF-174C-8E22-E9A0FB153E56}" type="slidenum">
              <a:rPr lang="en-US" smtClean="0"/>
              <a:t>‹#›</a:t>
            </a:fld>
            <a:endParaRPr lang="en-US"/>
          </a:p>
        </p:txBody>
      </p:sp>
    </p:spTree>
    <p:extLst>
      <p:ext uri="{BB962C8B-B14F-4D97-AF65-F5344CB8AC3E}">
        <p14:creationId xmlns:p14="http://schemas.microsoft.com/office/powerpoint/2010/main" val="3486193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71131AF-EF3A-C048-B256-0DEB4031F395}" type="datetimeFigureOut">
              <a:rPr lang="en-US" smtClean="0"/>
              <a:t>12/1/23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557FAD-4BBF-174C-8E22-E9A0FB153E56}" type="slidenum">
              <a:rPr lang="en-US" smtClean="0"/>
              <a:t>‹#›</a:t>
            </a:fld>
            <a:endParaRPr lang="en-US"/>
          </a:p>
        </p:txBody>
      </p:sp>
    </p:spTree>
    <p:extLst>
      <p:ext uri="{BB962C8B-B14F-4D97-AF65-F5344CB8AC3E}">
        <p14:creationId xmlns:p14="http://schemas.microsoft.com/office/powerpoint/2010/main" val="1732823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1131AF-EF3A-C048-B256-0DEB4031F395}" type="datetimeFigureOut">
              <a:rPr lang="en-US" smtClean="0"/>
              <a:t>12/1/23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557FAD-4BBF-174C-8E22-E9A0FB153E56}" type="slidenum">
              <a:rPr lang="en-US" smtClean="0"/>
              <a:t>‹#›</a:t>
            </a:fld>
            <a:endParaRPr lang="en-US"/>
          </a:p>
        </p:txBody>
      </p:sp>
    </p:spTree>
    <p:extLst>
      <p:ext uri="{BB962C8B-B14F-4D97-AF65-F5344CB8AC3E}">
        <p14:creationId xmlns:p14="http://schemas.microsoft.com/office/powerpoint/2010/main" val="21059435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1131AF-EF3A-C048-B256-0DEB4031F395}" type="datetimeFigureOut">
              <a:rPr lang="en-US" smtClean="0"/>
              <a:t>12/1/23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557FAD-4BBF-174C-8E22-E9A0FB153E56}" type="slidenum">
              <a:rPr lang="en-US" smtClean="0"/>
              <a:t>‹#›</a:t>
            </a:fld>
            <a:endParaRPr lang="en-US"/>
          </a:p>
        </p:txBody>
      </p:sp>
    </p:spTree>
    <p:extLst>
      <p:ext uri="{BB962C8B-B14F-4D97-AF65-F5344CB8AC3E}">
        <p14:creationId xmlns:p14="http://schemas.microsoft.com/office/powerpoint/2010/main" val="3314634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1131AF-EF3A-C048-B256-0DEB4031F395}" type="datetimeFigureOut">
              <a:rPr lang="en-US" smtClean="0"/>
              <a:t>12/1/23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557FAD-4BBF-174C-8E22-E9A0FB153E56}" type="slidenum">
              <a:rPr lang="en-US" smtClean="0"/>
              <a:t>‹#›</a:t>
            </a:fld>
            <a:endParaRPr lang="en-US"/>
          </a:p>
        </p:txBody>
      </p:sp>
    </p:spTree>
    <p:extLst>
      <p:ext uri="{BB962C8B-B14F-4D97-AF65-F5344CB8AC3E}">
        <p14:creationId xmlns:p14="http://schemas.microsoft.com/office/powerpoint/2010/main" val="36105665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71131AF-EF3A-C048-B256-0DEB4031F395}" type="datetimeFigureOut">
              <a:rPr lang="en-US" smtClean="0"/>
              <a:t>12/1/23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3557FAD-4BBF-174C-8E22-E9A0FB153E56}" type="slidenum">
              <a:rPr lang="en-US" smtClean="0"/>
              <a:t>‹#›</a:t>
            </a:fld>
            <a:endParaRPr lang="en-US"/>
          </a:p>
        </p:txBody>
      </p:sp>
    </p:spTree>
    <p:extLst>
      <p:ext uri="{BB962C8B-B14F-4D97-AF65-F5344CB8AC3E}">
        <p14:creationId xmlns:p14="http://schemas.microsoft.com/office/powerpoint/2010/main" val="1974498767"/>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kaggle.com/datasets/muhammadshahidazeem/panic-disorder-detection-dataset"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FB4C2-1A30-A269-AF10-C2F50FF190E2}"/>
              </a:ext>
            </a:extLst>
          </p:cNvPr>
          <p:cNvSpPr>
            <a:spLocks noGrp="1"/>
          </p:cNvSpPr>
          <p:nvPr>
            <p:ph type="ctrTitle"/>
          </p:nvPr>
        </p:nvSpPr>
        <p:spPr/>
        <p:txBody>
          <a:bodyPr>
            <a:normAutofit fontScale="90000"/>
          </a:bodyPr>
          <a:lstStyle/>
          <a:p>
            <a:r>
              <a:rPr lang="en-US" sz="6600" dirty="0">
                <a:latin typeface="Calibri" panose="020F0502020204030204" pitchFamily="34" charset="0"/>
                <a:cs typeface="Calibri" panose="020F0502020204030204" pitchFamily="34" charset="0"/>
              </a:rPr>
              <a:t>Panic Disorder Diagnosis</a:t>
            </a:r>
          </a:p>
        </p:txBody>
      </p:sp>
      <p:sp>
        <p:nvSpPr>
          <p:cNvPr id="3" name="Subtitle 2">
            <a:extLst>
              <a:ext uri="{FF2B5EF4-FFF2-40B4-BE49-F238E27FC236}">
                <a16:creationId xmlns:a16="http://schemas.microsoft.com/office/drawing/2014/main" id="{C3318393-CFBC-DA8B-98F5-7A8D660A8143}"/>
              </a:ext>
            </a:extLst>
          </p:cNvPr>
          <p:cNvSpPr>
            <a:spLocks noGrp="1"/>
          </p:cNvSpPr>
          <p:nvPr>
            <p:ph type="subTitle" idx="1"/>
          </p:nvPr>
        </p:nvSpPr>
        <p:spPr>
          <a:xfrm>
            <a:off x="926432" y="4389120"/>
            <a:ext cx="8034688" cy="1734954"/>
          </a:xfrm>
        </p:spPr>
        <p:txBody>
          <a:bodyPr>
            <a:normAutofit fontScale="70000" lnSpcReduction="20000"/>
          </a:bodyPr>
          <a:lstStyle/>
          <a:p>
            <a:r>
              <a:rPr lang="en-US" dirty="0">
                <a:latin typeface="Calibri" panose="020F0502020204030204" pitchFamily="34" charset="0"/>
                <a:cs typeface="Calibri" panose="020F0502020204030204" pitchFamily="34" charset="0"/>
              </a:rPr>
              <a:t>Puja Darshana Mishra</a:t>
            </a:r>
          </a:p>
          <a:p>
            <a:r>
              <a:rPr lang="en-US" dirty="0">
                <a:latin typeface="Calibri" panose="020F0502020204030204" pitchFamily="34" charset="0"/>
                <a:cs typeface="Calibri" panose="020F0502020204030204" pitchFamily="34" charset="0"/>
              </a:rPr>
              <a:t>Deborupa Pal</a:t>
            </a:r>
          </a:p>
          <a:p>
            <a:r>
              <a:rPr lang="en-US" dirty="0">
                <a:latin typeface="Calibri" panose="020F0502020204030204" pitchFamily="34" charset="0"/>
                <a:cs typeface="Calibri" panose="020F0502020204030204" pitchFamily="34" charset="0"/>
              </a:rPr>
              <a:t>Samantha Sanjeev</a:t>
            </a:r>
          </a:p>
          <a:p>
            <a:r>
              <a:rPr lang="en-US" dirty="0">
                <a:latin typeface="Calibri" panose="020F0502020204030204" pitchFamily="34" charset="0"/>
                <a:cs typeface="Calibri" panose="020F0502020204030204" pitchFamily="34" charset="0"/>
              </a:rPr>
              <a:t>Neha </a:t>
            </a:r>
            <a:r>
              <a:rPr lang="en-US" dirty="0" err="1">
                <a:latin typeface="Calibri" panose="020F0502020204030204" pitchFamily="34" charset="0"/>
                <a:cs typeface="Calibri" panose="020F0502020204030204" pitchFamily="34" charset="0"/>
              </a:rPr>
              <a:t>Kowtharapu</a:t>
            </a: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FNU </a:t>
            </a:r>
            <a:r>
              <a:rPr lang="en-US" dirty="0" err="1">
                <a:latin typeface="Calibri" panose="020F0502020204030204" pitchFamily="34" charset="0"/>
                <a:cs typeface="Calibri" panose="020F0502020204030204" pitchFamily="34" charset="0"/>
              </a:rPr>
              <a:t>Amatul</a:t>
            </a:r>
            <a:r>
              <a:rPr lang="en-US" dirty="0">
                <a:latin typeface="Calibri" panose="020F0502020204030204" pitchFamily="34" charset="0"/>
                <a:cs typeface="Calibri" panose="020F0502020204030204" pitchFamily="34" charset="0"/>
              </a:rPr>
              <a:t> </a:t>
            </a:r>
          </a:p>
          <a:p>
            <a:r>
              <a:rPr lang="en-US" dirty="0">
                <a:latin typeface="Calibri" panose="020F0502020204030204" pitchFamily="34" charset="0"/>
                <a:cs typeface="Calibri" panose="020F0502020204030204" pitchFamily="34" charset="0"/>
              </a:rPr>
              <a:t>Prashant </a:t>
            </a:r>
          </a:p>
        </p:txBody>
      </p:sp>
    </p:spTree>
    <p:extLst>
      <p:ext uri="{BB962C8B-B14F-4D97-AF65-F5344CB8AC3E}">
        <p14:creationId xmlns:p14="http://schemas.microsoft.com/office/powerpoint/2010/main" val="9010754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88DF406-4360-F234-B756-2DFAB324757C}"/>
              </a:ext>
            </a:extLst>
          </p:cNvPr>
          <p:cNvSpPr txBox="1"/>
          <p:nvPr/>
        </p:nvSpPr>
        <p:spPr>
          <a:xfrm>
            <a:off x="3608803" y="216568"/>
            <a:ext cx="4974389" cy="461665"/>
          </a:xfrm>
          <a:prstGeom prst="rect">
            <a:avLst/>
          </a:prstGeom>
          <a:noFill/>
        </p:spPr>
        <p:txBody>
          <a:bodyPr wrap="square" rtlCol="0">
            <a:spAutoFit/>
          </a:bodyPr>
          <a:lstStyle/>
          <a:p>
            <a:pPr algn="ctr"/>
            <a:r>
              <a:rPr lang="en-US" sz="2400" b="1" dirty="0">
                <a:latin typeface="Calibri" panose="020F0502020204030204" pitchFamily="34" charset="0"/>
                <a:cs typeface="Calibri" panose="020F0502020204030204" pitchFamily="34" charset="0"/>
              </a:rPr>
              <a:t>Box Plot</a:t>
            </a:r>
          </a:p>
        </p:txBody>
      </p:sp>
      <p:pic>
        <p:nvPicPr>
          <p:cNvPr id="5" name="Picture 4">
            <a:extLst>
              <a:ext uri="{FF2B5EF4-FFF2-40B4-BE49-F238E27FC236}">
                <a16:creationId xmlns:a16="http://schemas.microsoft.com/office/drawing/2014/main" id="{195E935A-FD76-F79C-F0CA-9C52EDA7B64A}"/>
              </a:ext>
            </a:extLst>
          </p:cNvPr>
          <p:cNvPicPr>
            <a:picLocks noChangeAspect="1"/>
          </p:cNvPicPr>
          <p:nvPr/>
        </p:nvPicPr>
        <p:blipFill>
          <a:blip r:embed="rId2"/>
          <a:stretch>
            <a:fillRect/>
          </a:stretch>
        </p:blipFill>
        <p:spPr>
          <a:xfrm>
            <a:off x="3608804" y="864413"/>
            <a:ext cx="4974389" cy="877833"/>
          </a:xfrm>
          <a:prstGeom prst="rect">
            <a:avLst/>
          </a:prstGeom>
        </p:spPr>
      </p:pic>
      <p:pic>
        <p:nvPicPr>
          <p:cNvPr id="7" name="Picture 6">
            <a:extLst>
              <a:ext uri="{FF2B5EF4-FFF2-40B4-BE49-F238E27FC236}">
                <a16:creationId xmlns:a16="http://schemas.microsoft.com/office/drawing/2014/main" id="{8AC67DC7-0150-AC22-FAA5-0B4C29D439E7}"/>
              </a:ext>
            </a:extLst>
          </p:cNvPr>
          <p:cNvPicPr>
            <a:picLocks noChangeAspect="1"/>
          </p:cNvPicPr>
          <p:nvPr/>
        </p:nvPicPr>
        <p:blipFill>
          <a:blip r:embed="rId3"/>
          <a:stretch>
            <a:fillRect/>
          </a:stretch>
        </p:blipFill>
        <p:spPr>
          <a:xfrm>
            <a:off x="2209798" y="1804192"/>
            <a:ext cx="7772400" cy="4837240"/>
          </a:xfrm>
          <a:prstGeom prst="rect">
            <a:avLst/>
          </a:prstGeom>
        </p:spPr>
      </p:pic>
    </p:spTree>
    <p:extLst>
      <p:ext uri="{BB962C8B-B14F-4D97-AF65-F5344CB8AC3E}">
        <p14:creationId xmlns:p14="http://schemas.microsoft.com/office/powerpoint/2010/main" val="905744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A88F79-4287-69A0-AD30-84D307EB86CF}"/>
              </a:ext>
            </a:extLst>
          </p:cNvPr>
          <p:cNvSpPr txBox="1"/>
          <p:nvPr/>
        </p:nvSpPr>
        <p:spPr>
          <a:xfrm>
            <a:off x="252663" y="757989"/>
            <a:ext cx="4668253"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Dealing with unbalanced data</a:t>
            </a:r>
          </a:p>
        </p:txBody>
      </p:sp>
      <p:pic>
        <p:nvPicPr>
          <p:cNvPr id="5" name="Picture 4">
            <a:extLst>
              <a:ext uri="{FF2B5EF4-FFF2-40B4-BE49-F238E27FC236}">
                <a16:creationId xmlns:a16="http://schemas.microsoft.com/office/drawing/2014/main" id="{37E88C43-6361-DF5B-C14A-6245EAA5E400}"/>
              </a:ext>
            </a:extLst>
          </p:cNvPr>
          <p:cNvPicPr>
            <a:picLocks noChangeAspect="1"/>
          </p:cNvPicPr>
          <p:nvPr/>
        </p:nvPicPr>
        <p:blipFill>
          <a:blip r:embed="rId2"/>
          <a:stretch>
            <a:fillRect/>
          </a:stretch>
        </p:blipFill>
        <p:spPr>
          <a:xfrm>
            <a:off x="252663" y="1127321"/>
            <a:ext cx="9161783" cy="970367"/>
          </a:xfrm>
          <a:prstGeom prst="rect">
            <a:avLst/>
          </a:prstGeom>
        </p:spPr>
      </p:pic>
      <p:sp>
        <p:nvSpPr>
          <p:cNvPr id="6" name="TextBox 5">
            <a:extLst>
              <a:ext uri="{FF2B5EF4-FFF2-40B4-BE49-F238E27FC236}">
                <a16:creationId xmlns:a16="http://schemas.microsoft.com/office/drawing/2014/main" id="{0674B582-5E75-B395-1535-C283F7BE55FF}"/>
              </a:ext>
            </a:extLst>
          </p:cNvPr>
          <p:cNvSpPr txBox="1"/>
          <p:nvPr/>
        </p:nvSpPr>
        <p:spPr>
          <a:xfrm>
            <a:off x="252663" y="2097688"/>
            <a:ext cx="4572000"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Scaling the data</a:t>
            </a:r>
          </a:p>
        </p:txBody>
      </p:sp>
      <p:pic>
        <p:nvPicPr>
          <p:cNvPr id="8" name="Picture 7">
            <a:extLst>
              <a:ext uri="{FF2B5EF4-FFF2-40B4-BE49-F238E27FC236}">
                <a16:creationId xmlns:a16="http://schemas.microsoft.com/office/drawing/2014/main" id="{BED8D998-99D6-8B57-A30E-768345B8411C}"/>
              </a:ext>
            </a:extLst>
          </p:cNvPr>
          <p:cNvPicPr>
            <a:picLocks noChangeAspect="1"/>
          </p:cNvPicPr>
          <p:nvPr/>
        </p:nvPicPr>
        <p:blipFill>
          <a:blip r:embed="rId3"/>
          <a:stretch>
            <a:fillRect/>
          </a:stretch>
        </p:blipFill>
        <p:spPr>
          <a:xfrm>
            <a:off x="347245" y="2651685"/>
            <a:ext cx="6001130" cy="785701"/>
          </a:xfrm>
          <a:prstGeom prst="rect">
            <a:avLst/>
          </a:prstGeom>
        </p:spPr>
      </p:pic>
    </p:spTree>
    <p:extLst>
      <p:ext uri="{BB962C8B-B14F-4D97-AF65-F5344CB8AC3E}">
        <p14:creationId xmlns:p14="http://schemas.microsoft.com/office/powerpoint/2010/main" val="559180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1C7040-6301-7EA7-8F14-8BBF073DA364}"/>
              </a:ext>
            </a:extLst>
          </p:cNvPr>
          <p:cNvSpPr txBox="1"/>
          <p:nvPr/>
        </p:nvSpPr>
        <p:spPr>
          <a:xfrm>
            <a:off x="4126992" y="190236"/>
            <a:ext cx="3938016" cy="400110"/>
          </a:xfrm>
          <a:prstGeom prst="rect">
            <a:avLst/>
          </a:prstGeom>
          <a:noFill/>
        </p:spPr>
        <p:txBody>
          <a:bodyPr wrap="square" rtlCol="0">
            <a:spAutoFit/>
          </a:bodyPr>
          <a:lstStyle/>
          <a:p>
            <a:pPr algn="ctr"/>
            <a:r>
              <a:rPr lang="en-US" sz="2000" b="1" dirty="0">
                <a:latin typeface="Calibri" panose="020F0502020204030204" pitchFamily="34" charset="0"/>
                <a:cs typeface="Calibri" panose="020F0502020204030204" pitchFamily="34" charset="0"/>
              </a:rPr>
              <a:t>Machine Learning Models</a:t>
            </a:r>
          </a:p>
        </p:txBody>
      </p:sp>
      <p:graphicFrame>
        <p:nvGraphicFramePr>
          <p:cNvPr id="4" name="Diagram 3">
            <a:extLst>
              <a:ext uri="{FF2B5EF4-FFF2-40B4-BE49-F238E27FC236}">
                <a16:creationId xmlns:a16="http://schemas.microsoft.com/office/drawing/2014/main" id="{F937246E-9777-24B8-28ED-407129AF6F66}"/>
              </a:ext>
            </a:extLst>
          </p:cNvPr>
          <p:cNvGraphicFramePr/>
          <p:nvPr>
            <p:extLst>
              <p:ext uri="{D42A27DB-BD31-4B8C-83A1-F6EECF244321}">
                <p14:modId xmlns:p14="http://schemas.microsoft.com/office/powerpoint/2010/main" val="278405028"/>
              </p:ext>
            </p:extLst>
          </p:nvPr>
        </p:nvGraphicFramePr>
        <p:xfrm>
          <a:off x="3360928" y="982504"/>
          <a:ext cx="7526528"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65451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46236F-0B31-2B87-76D1-B0F393B533F2}"/>
              </a:ext>
            </a:extLst>
          </p:cNvPr>
          <p:cNvPicPr>
            <a:picLocks noChangeAspect="1"/>
          </p:cNvPicPr>
          <p:nvPr/>
        </p:nvPicPr>
        <p:blipFill>
          <a:blip r:embed="rId2"/>
          <a:stretch>
            <a:fillRect/>
          </a:stretch>
        </p:blipFill>
        <p:spPr>
          <a:xfrm>
            <a:off x="362458" y="826939"/>
            <a:ext cx="4954943" cy="2282021"/>
          </a:xfrm>
          <a:prstGeom prst="rect">
            <a:avLst/>
          </a:prstGeom>
        </p:spPr>
      </p:pic>
      <p:pic>
        <p:nvPicPr>
          <p:cNvPr id="5" name="Picture 4">
            <a:extLst>
              <a:ext uri="{FF2B5EF4-FFF2-40B4-BE49-F238E27FC236}">
                <a16:creationId xmlns:a16="http://schemas.microsoft.com/office/drawing/2014/main" id="{B56B31A3-5791-8A7B-8314-58046D5A3C02}"/>
              </a:ext>
            </a:extLst>
          </p:cNvPr>
          <p:cNvPicPr>
            <a:picLocks noChangeAspect="1"/>
          </p:cNvPicPr>
          <p:nvPr/>
        </p:nvPicPr>
        <p:blipFill>
          <a:blip r:embed="rId3"/>
          <a:stretch>
            <a:fillRect/>
          </a:stretch>
        </p:blipFill>
        <p:spPr>
          <a:xfrm>
            <a:off x="5160048" y="416314"/>
            <a:ext cx="5713328" cy="4251960"/>
          </a:xfrm>
          <a:prstGeom prst="rect">
            <a:avLst/>
          </a:prstGeom>
        </p:spPr>
      </p:pic>
      <p:pic>
        <p:nvPicPr>
          <p:cNvPr id="7" name="Picture 6">
            <a:extLst>
              <a:ext uri="{FF2B5EF4-FFF2-40B4-BE49-F238E27FC236}">
                <a16:creationId xmlns:a16="http://schemas.microsoft.com/office/drawing/2014/main" id="{7AD889E3-936D-F8C4-8827-E7B699BAD8B5}"/>
              </a:ext>
            </a:extLst>
          </p:cNvPr>
          <p:cNvPicPr>
            <a:picLocks noChangeAspect="1"/>
          </p:cNvPicPr>
          <p:nvPr/>
        </p:nvPicPr>
        <p:blipFill>
          <a:blip r:embed="rId4"/>
          <a:stretch>
            <a:fillRect/>
          </a:stretch>
        </p:blipFill>
        <p:spPr>
          <a:xfrm>
            <a:off x="595493" y="3429000"/>
            <a:ext cx="4564555" cy="3313176"/>
          </a:xfrm>
          <a:prstGeom prst="rect">
            <a:avLst/>
          </a:prstGeom>
        </p:spPr>
      </p:pic>
      <p:sp>
        <p:nvSpPr>
          <p:cNvPr id="8" name="TextBox 7">
            <a:extLst>
              <a:ext uri="{FF2B5EF4-FFF2-40B4-BE49-F238E27FC236}">
                <a16:creationId xmlns:a16="http://schemas.microsoft.com/office/drawing/2014/main" id="{72BAC7CE-4BC7-D96E-1787-EAB6F4223CAF}"/>
              </a:ext>
            </a:extLst>
          </p:cNvPr>
          <p:cNvSpPr txBox="1"/>
          <p:nvPr/>
        </p:nvSpPr>
        <p:spPr>
          <a:xfrm>
            <a:off x="362458" y="231648"/>
            <a:ext cx="3941318"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Logistic Regression</a:t>
            </a:r>
          </a:p>
        </p:txBody>
      </p:sp>
      <p:sp>
        <p:nvSpPr>
          <p:cNvPr id="9" name="Rounded Rectangle 8">
            <a:extLst>
              <a:ext uri="{FF2B5EF4-FFF2-40B4-BE49-F238E27FC236}">
                <a16:creationId xmlns:a16="http://schemas.microsoft.com/office/drawing/2014/main" id="{F9C9A154-7149-4CFA-753A-54D56CE2D00D}"/>
              </a:ext>
            </a:extLst>
          </p:cNvPr>
          <p:cNvSpPr/>
          <p:nvPr/>
        </p:nvSpPr>
        <p:spPr>
          <a:xfrm>
            <a:off x="5357008" y="4754880"/>
            <a:ext cx="5713328" cy="186537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l">
              <a:buFont typeface="Arial" panose="020B0604020202020204" pitchFamily="34" charset="0"/>
              <a:buChar char="•"/>
            </a:pPr>
            <a:r>
              <a:rPr lang="en-US" b="0" i="0" u="none" strike="noStrike" dirty="0">
                <a:solidFill>
                  <a:srgbClr val="374151"/>
                </a:solidFill>
                <a:effectLst/>
                <a:latin typeface="Söhne"/>
              </a:rPr>
              <a:t>Accuracy: 96.42%</a:t>
            </a:r>
          </a:p>
          <a:p>
            <a:pPr algn="l">
              <a:buFont typeface="Arial" panose="020B0604020202020204" pitchFamily="34" charset="0"/>
              <a:buChar char="•"/>
            </a:pPr>
            <a:r>
              <a:rPr lang="en-US" b="0" i="0" u="none" strike="noStrike" dirty="0">
                <a:solidFill>
                  <a:srgbClr val="374151"/>
                </a:solidFill>
                <a:effectLst/>
                <a:latin typeface="Söhne"/>
              </a:rPr>
              <a:t>Precision: 60%</a:t>
            </a:r>
          </a:p>
          <a:p>
            <a:pPr algn="l">
              <a:buFont typeface="Arial" panose="020B0604020202020204" pitchFamily="34" charset="0"/>
              <a:buChar char="•"/>
            </a:pPr>
            <a:r>
              <a:rPr lang="en-US" b="0" i="0" u="none" strike="noStrike" dirty="0">
                <a:solidFill>
                  <a:srgbClr val="374151"/>
                </a:solidFill>
                <a:effectLst/>
                <a:latin typeface="Söhne"/>
              </a:rPr>
              <a:t>Recall: 59%</a:t>
            </a:r>
          </a:p>
          <a:p>
            <a:pPr algn="l">
              <a:buFont typeface="Arial" panose="020B0604020202020204" pitchFamily="34" charset="0"/>
              <a:buChar char="•"/>
            </a:pPr>
            <a:r>
              <a:rPr lang="en-US" b="0" i="0" u="none" strike="noStrike" dirty="0">
                <a:solidFill>
                  <a:srgbClr val="374151"/>
                </a:solidFill>
                <a:effectLst/>
                <a:latin typeface="Söhne"/>
              </a:rPr>
              <a:t>F1-score: 59%</a:t>
            </a:r>
          </a:p>
          <a:p>
            <a:pPr algn="l">
              <a:buFont typeface="Arial" panose="020B0604020202020204" pitchFamily="34" charset="0"/>
              <a:buChar char="•"/>
            </a:pPr>
            <a:r>
              <a:rPr lang="en-US" b="0" i="0" u="none" strike="noStrike" dirty="0">
                <a:solidFill>
                  <a:srgbClr val="374151"/>
                </a:solidFill>
                <a:effectLst/>
                <a:latin typeface="Söhne"/>
              </a:rPr>
              <a:t>Confusion Matrix: TP=623, TN=22487, FP=421, FN=437</a:t>
            </a:r>
          </a:p>
          <a:p>
            <a:pPr algn="ctr"/>
            <a:endParaRPr lang="en-US" dirty="0"/>
          </a:p>
        </p:txBody>
      </p:sp>
    </p:spTree>
    <p:extLst>
      <p:ext uri="{BB962C8B-B14F-4D97-AF65-F5344CB8AC3E}">
        <p14:creationId xmlns:p14="http://schemas.microsoft.com/office/powerpoint/2010/main" val="4154051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0ADF52-A2C0-4CFD-0B0D-2F5902CE5F0C}"/>
              </a:ext>
            </a:extLst>
          </p:cNvPr>
          <p:cNvSpPr txBox="1"/>
          <p:nvPr/>
        </p:nvSpPr>
        <p:spPr>
          <a:xfrm>
            <a:off x="316992" y="304800"/>
            <a:ext cx="4742688" cy="369332"/>
          </a:xfrm>
          <a:prstGeom prst="rect">
            <a:avLst/>
          </a:prstGeom>
          <a:noFill/>
        </p:spPr>
        <p:txBody>
          <a:bodyPr wrap="square" rtlCol="0">
            <a:spAutoFit/>
          </a:bodyPr>
          <a:lstStyle/>
          <a:p>
            <a:r>
              <a:rPr lang="en-US" b="1" dirty="0" err="1">
                <a:latin typeface="Calibri" panose="020F0502020204030204" pitchFamily="34" charset="0"/>
                <a:cs typeface="Calibri" panose="020F0502020204030204" pitchFamily="34" charset="0"/>
              </a:rPr>
              <a:t>RandomForestClassifier</a:t>
            </a:r>
            <a:endParaRPr lang="en-US" b="1"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AC05229A-7181-0E32-398B-D7B2D0A7DBB5}"/>
              </a:ext>
            </a:extLst>
          </p:cNvPr>
          <p:cNvPicPr>
            <a:picLocks noChangeAspect="1"/>
          </p:cNvPicPr>
          <p:nvPr/>
        </p:nvPicPr>
        <p:blipFill>
          <a:blip r:embed="rId2"/>
          <a:stretch>
            <a:fillRect/>
          </a:stretch>
        </p:blipFill>
        <p:spPr>
          <a:xfrm>
            <a:off x="142240" y="799592"/>
            <a:ext cx="5136896" cy="2319889"/>
          </a:xfrm>
          <a:prstGeom prst="rect">
            <a:avLst/>
          </a:prstGeom>
        </p:spPr>
      </p:pic>
      <p:pic>
        <p:nvPicPr>
          <p:cNvPr id="7" name="Picture 6">
            <a:extLst>
              <a:ext uri="{FF2B5EF4-FFF2-40B4-BE49-F238E27FC236}">
                <a16:creationId xmlns:a16="http://schemas.microsoft.com/office/drawing/2014/main" id="{4CE2E277-2403-A3D7-935C-4884FCB9701E}"/>
              </a:ext>
            </a:extLst>
          </p:cNvPr>
          <p:cNvPicPr>
            <a:picLocks noChangeAspect="1"/>
          </p:cNvPicPr>
          <p:nvPr/>
        </p:nvPicPr>
        <p:blipFill>
          <a:blip r:embed="rId3"/>
          <a:stretch>
            <a:fillRect/>
          </a:stretch>
        </p:blipFill>
        <p:spPr>
          <a:xfrm>
            <a:off x="5181600" y="674132"/>
            <a:ext cx="5652546" cy="4021574"/>
          </a:xfrm>
          <a:prstGeom prst="rect">
            <a:avLst/>
          </a:prstGeom>
        </p:spPr>
      </p:pic>
      <p:pic>
        <p:nvPicPr>
          <p:cNvPr id="9" name="Picture 8">
            <a:extLst>
              <a:ext uri="{FF2B5EF4-FFF2-40B4-BE49-F238E27FC236}">
                <a16:creationId xmlns:a16="http://schemas.microsoft.com/office/drawing/2014/main" id="{705D4F2D-1105-12BF-E742-1F691A34BD46}"/>
              </a:ext>
            </a:extLst>
          </p:cNvPr>
          <p:cNvPicPr>
            <a:picLocks noChangeAspect="1"/>
          </p:cNvPicPr>
          <p:nvPr/>
        </p:nvPicPr>
        <p:blipFill>
          <a:blip r:embed="rId4"/>
          <a:stretch>
            <a:fillRect/>
          </a:stretch>
        </p:blipFill>
        <p:spPr>
          <a:xfrm>
            <a:off x="316992" y="3244941"/>
            <a:ext cx="4864608" cy="3399662"/>
          </a:xfrm>
          <a:prstGeom prst="rect">
            <a:avLst/>
          </a:prstGeom>
        </p:spPr>
      </p:pic>
      <p:sp>
        <p:nvSpPr>
          <p:cNvPr id="10" name="Rounded Rectangle 9">
            <a:extLst>
              <a:ext uri="{FF2B5EF4-FFF2-40B4-BE49-F238E27FC236}">
                <a16:creationId xmlns:a16="http://schemas.microsoft.com/office/drawing/2014/main" id="{22C69AA5-339D-57B7-211E-114D7EF8CD30}"/>
              </a:ext>
            </a:extLst>
          </p:cNvPr>
          <p:cNvSpPr/>
          <p:nvPr/>
        </p:nvSpPr>
        <p:spPr>
          <a:xfrm>
            <a:off x="5657088" y="4913376"/>
            <a:ext cx="5291328" cy="173122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l">
              <a:buFont typeface="Arial" panose="020B0604020202020204" pitchFamily="34" charset="0"/>
              <a:buChar char="•"/>
            </a:pPr>
            <a:r>
              <a:rPr lang="en-US" b="0" i="0" u="none" strike="noStrike" dirty="0">
                <a:solidFill>
                  <a:srgbClr val="374151"/>
                </a:solidFill>
                <a:effectLst/>
                <a:latin typeface="Söhne"/>
              </a:rPr>
              <a:t>Accuracy: 99.99%</a:t>
            </a:r>
          </a:p>
          <a:p>
            <a:pPr algn="l">
              <a:buFont typeface="Arial" panose="020B0604020202020204" pitchFamily="34" charset="0"/>
              <a:buChar char="•"/>
            </a:pPr>
            <a:r>
              <a:rPr lang="en-US" b="0" i="0" u="none" strike="noStrike" dirty="0">
                <a:solidFill>
                  <a:srgbClr val="374151"/>
                </a:solidFill>
                <a:effectLst/>
                <a:latin typeface="Söhne"/>
              </a:rPr>
              <a:t>Precision, Recall, F1-score: 100%</a:t>
            </a:r>
          </a:p>
          <a:p>
            <a:pPr algn="l">
              <a:buFont typeface="Arial" panose="020B0604020202020204" pitchFamily="34" charset="0"/>
              <a:buChar char="•"/>
            </a:pPr>
            <a:r>
              <a:rPr lang="en-US" b="0" i="0" u="none" strike="noStrike" dirty="0">
                <a:solidFill>
                  <a:srgbClr val="374151"/>
                </a:solidFill>
                <a:effectLst/>
                <a:latin typeface="Söhne"/>
              </a:rPr>
              <a:t>Confusion Matrix: TP=1060, TN=22907, FP=1, FN=0</a:t>
            </a:r>
          </a:p>
          <a:p>
            <a:pPr algn="ctr"/>
            <a:endParaRPr lang="en-US" dirty="0"/>
          </a:p>
        </p:txBody>
      </p:sp>
    </p:spTree>
    <p:extLst>
      <p:ext uri="{BB962C8B-B14F-4D97-AF65-F5344CB8AC3E}">
        <p14:creationId xmlns:p14="http://schemas.microsoft.com/office/powerpoint/2010/main" val="6605838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868B9A-D950-DB5C-B46C-185B0A7D09FF}"/>
              </a:ext>
            </a:extLst>
          </p:cNvPr>
          <p:cNvSpPr txBox="1"/>
          <p:nvPr/>
        </p:nvSpPr>
        <p:spPr>
          <a:xfrm>
            <a:off x="304800" y="304800"/>
            <a:ext cx="4291584"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Decision Tree</a:t>
            </a:r>
          </a:p>
        </p:txBody>
      </p:sp>
      <p:pic>
        <p:nvPicPr>
          <p:cNvPr id="5" name="Picture 4">
            <a:extLst>
              <a:ext uri="{FF2B5EF4-FFF2-40B4-BE49-F238E27FC236}">
                <a16:creationId xmlns:a16="http://schemas.microsoft.com/office/drawing/2014/main" id="{A9B2AD86-7174-D40B-A5D9-0752A23DAE32}"/>
              </a:ext>
            </a:extLst>
          </p:cNvPr>
          <p:cNvPicPr>
            <a:picLocks noChangeAspect="1"/>
          </p:cNvPicPr>
          <p:nvPr/>
        </p:nvPicPr>
        <p:blipFill>
          <a:blip r:embed="rId2"/>
          <a:stretch>
            <a:fillRect/>
          </a:stretch>
        </p:blipFill>
        <p:spPr>
          <a:xfrm>
            <a:off x="627634" y="1020199"/>
            <a:ext cx="4715916" cy="2205990"/>
          </a:xfrm>
          <a:prstGeom prst="rect">
            <a:avLst/>
          </a:prstGeom>
        </p:spPr>
      </p:pic>
      <p:pic>
        <p:nvPicPr>
          <p:cNvPr id="7" name="Picture 6">
            <a:extLst>
              <a:ext uri="{FF2B5EF4-FFF2-40B4-BE49-F238E27FC236}">
                <a16:creationId xmlns:a16="http://schemas.microsoft.com/office/drawing/2014/main" id="{502AB581-0100-A8DF-9863-384EC444D53E}"/>
              </a:ext>
            </a:extLst>
          </p:cNvPr>
          <p:cNvPicPr>
            <a:picLocks noChangeAspect="1"/>
          </p:cNvPicPr>
          <p:nvPr/>
        </p:nvPicPr>
        <p:blipFill>
          <a:blip r:embed="rId3"/>
          <a:stretch>
            <a:fillRect/>
          </a:stretch>
        </p:blipFill>
        <p:spPr>
          <a:xfrm>
            <a:off x="5343550" y="489466"/>
            <a:ext cx="5754049" cy="4224295"/>
          </a:xfrm>
          <a:prstGeom prst="rect">
            <a:avLst/>
          </a:prstGeom>
        </p:spPr>
      </p:pic>
      <p:pic>
        <p:nvPicPr>
          <p:cNvPr id="9" name="Picture 8">
            <a:extLst>
              <a:ext uri="{FF2B5EF4-FFF2-40B4-BE49-F238E27FC236}">
                <a16:creationId xmlns:a16="http://schemas.microsoft.com/office/drawing/2014/main" id="{1390A3A3-54D6-DF7D-575B-5EB624DC49FC}"/>
              </a:ext>
            </a:extLst>
          </p:cNvPr>
          <p:cNvPicPr>
            <a:picLocks noChangeAspect="1"/>
          </p:cNvPicPr>
          <p:nvPr/>
        </p:nvPicPr>
        <p:blipFill>
          <a:blip r:embed="rId4"/>
          <a:stretch>
            <a:fillRect/>
          </a:stretch>
        </p:blipFill>
        <p:spPr>
          <a:xfrm>
            <a:off x="438912" y="3572256"/>
            <a:ext cx="4529328" cy="3193757"/>
          </a:xfrm>
          <a:prstGeom prst="rect">
            <a:avLst/>
          </a:prstGeom>
        </p:spPr>
      </p:pic>
      <p:sp>
        <p:nvSpPr>
          <p:cNvPr id="10" name="Rounded Rectangle 9">
            <a:extLst>
              <a:ext uri="{FF2B5EF4-FFF2-40B4-BE49-F238E27FC236}">
                <a16:creationId xmlns:a16="http://schemas.microsoft.com/office/drawing/2014/main" id="{A4F1ECFF-357B-9F02-CB71-77A75599E8D7}"/>
              </a:ext>
            </a:extLst>
          </p:cNvPr>
          <p:cNvSpPr/>
          <p:nvPr/>
        </p:nvSpPr>
        <p:spPr>
          <a:xfrm>
            <a:off x="5901978" y="4828032"/>
            <a:ext cx="5290516" cy="17556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l">
              <a:buFont typeface="Arial" panose="020B0604020202020204" pitchFamily="34" charset="0"/>
              <a:buChar char="•"/>
            </a:pPr>
            <a:r>
              <a:rPr lang="en-US" b="0" i="0" u="none" strike="noStrike" dirty="0">
                <a:solidFill>
                  <a:srgbClr val="374151"/>
                </a:solidFill>
                <a:effectLst/>
                <a:latin typeface="Söhne"/>
              </a:rPr>
              <a:t>Accuracy: 99.99%</a:t>
            </a:r>
          </a:p>
          <a:p>
            <a:pPr algn="l">
              <a:buFont typeface="Arial" panose="020B0604020202020204" pitchFamily="34" charset="0"/>
              <a:buChar char="•"/>
            </a:pPr>
            <a:r>
              <a:rPr lang="en-US" b="0" i="0" u="none" strike="noStrike" dirty="0">
                <a:solidFill>
                  <a:srgbClr val="374151"/>
                </a:solidFill>
                <a:effectLst/>
                <a:latin typeface="Söhne"/>
              </a:rPr>
              <a:t>Precision, Recall, F1-score: 100%</a:t>
            </a:r>
          </a:p>
          <a:p>
            <a:pPr algn="l">
              <a:buFont typeface="Arial" panose="020B0604020202020204" pitchFamily="34" charset="0"/>
              <a:buChar char="•"/>
            </a:pPr>
            <a:r>
              <a:rPr lang="en-US" b="0" i="0" u="none" strike="noStrike" dirty="0">
                <a:solidFill>
                  <a:srgbClr val="374151"/>
                </a:solidFill>
                <a:effectLst/>
                <a:latin typeface="Söhne"/>
              </a:rPr>
              <a:t>Confusion Matrix: TP=1059, TN=22908, FP=0, FN=1</a:t>
            </a:r>
          </a:p>
        </p:txBody>
      </p:sp>
    </p:spTree>
    <p:extLst>
      <p:ext uri="{BB962C8B-B14F-4D97-AF65-F5344CB8AC3E}">
        <p14:creationId xmlns:p14="http://schemas.microsoft.com/office/powerpoint/2010/main" val="2131921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A91070-0738-C6D8-D7D2-E0F2FA94C3BD}"/>
              </a:ext>
            </a:extLst>
          </p:cNvPr>
          <p:cNvSpPr txBox="1"/>
          <p:nvPr/>
        </p:nvSpPr>
        <p:spPr>
          <a:xfrm>
            <a:off x="353568" y="365760"/>
            <a:ext cx="3803904" cy="369332"/>
          </a:xfrm>
          <a:prstGeom prst="rect">
            <a:avLst/>
          </a:prstGeom>
          <a:noFill/>
        </p:spPr>
        <p:txBody>
          <a:bodyPr wrap="square" rtlCol="0">
            <a:spAutoFit/>
          </a:bodyPr>
          <a:lstStyle/>
          <a:p>
            <a:r>
              <a:rPr lang="en-US" b="1" dirty="0" err="1">
                <a:latin typeface="Calibri" panose="020F0502020204030204" pitchFamily="34" charset="0"/>
                <a:cs typeface="Calibri" panose="020F0502020204030204" pitchFamily="34" charset="0"/>
              </a:rPr>
              <a:t>XGBooster</a:t>
            </a:r>
            <a:endParaRPr lang="en-US" b="1"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30EDC6A6-2A7A-CE91-EFA2-81D346A391C9}"/>
              </a:ext>
            </a:extLst>
          </p:cNvPr>
          <p:cNvPicPr>
            <a:picLocks noChangeAspect="1"/>
          </p:cNvPicPr>
          <p:nvPr/>
        </p:nvPicPr>
        <p:blipFill>
          <a:blip r:embed="rId2"/>
          <a:stretch>
            <a:fillRect/>
          </a:stretch>
        </p:blipFill>
        <p:spPr>
          <a:xfrm>
            <a:off x="353568" y="1088407"/>
            <a:ext cx="4867605" cy="2340593"/>
          </a:xfrm>
          <a:prstGeom prst="rect">
            <a:avLst/>
          </a:prstGeom>
        </p:spPr>
      </p:pic>
      <p:pic>
        <p:nvPicPr>
          <p:cNvPr id="7" name="Picture 6">
            <a:extLst>
              <a:ext uri="{FF2B5EF4-FFF2-40B4-BE49-F238E27FC236}">
                <a16:creationId xmlns:a16="http://schemas.microsoft.com/office/drawing/2014/main" id="{DCC85A60-3C96-31B4-8759-31CC6CD92B0B}"/>
              </a:ext>
            </a:extLst>
          </p:cNvPr>
          <p:cNvPicPr>
            <a:picLocks noChangeAspect="1"/>
          </p:cNvPicPr>
          <p:nvPr/>
        </p:nvPicPr>
        <p:blipFill>
          <a:blip r:embed="rId3"/>
          <a:stretch>
            <a:fillRect/>
          </a:stretch>
        </p:blipFill>
        <p:spPr>
          <a:xfrm>
            <a:off x="5105908" y="735092"/>
            <a:ext cx="5857244" cy="4103082"/>
          </a:xfrm>
          <a:prstGeom prst="rect">
            <a:avLst/>
          </a:prstGeom>
        </p:spPr>
      </p:pic>
      <p:pic>
        <p:nvPicPr>
          <p:cNvPr id="9" name="Picture 8">
            <a:extLst>
              <a:ext uri="{FF2B5EF4-FFF2-40B4-BE49-F238E27FC236}">
                <a16:creationId xmlns:a16="http://schemas.microsoft.com/office/drawing/2014/main" id="{FA79998C-345D-D435-9FFD-2D48222F866D}"/>
              </a:ext>
            </a:extLst>
          </p:cNvPr>
          <p:cNvPicPr>
            <a:picLocks noChangeAspect="1"/>
          </p:cNvPicPr>
          <p:nvPr/>
        </p:nvPicPr>
        <p:blipFill>
          <a:blip r:embed="rId4"/>
          <a:stretch>
            <a:fillRect/>
          </a:stretch>
        </p:blipFill>
        <p:spPr>
          <a:xfrm>
            <a:off x="353568" y="3528161"/>
            <a:ext cx="4421832" cy="3284119"/>
          </a:xfrm>
          <a:prstGeom prst="rect">
            <a:avLst/>
          </a:prstGeom>
        </p:spPr>
      </p:pic>
      <p:sp>
        <p:nvSpPr>
          <p:cNvPr id="10" name="Rounded Rectangle 9">
            <a:extLst>
              <a:ext uri="{FF2B5EF4-FFF2-40B4-BE49-F238E27FC236}">
                <a16:creationId xmlns:a16="http://schemas.microsoft.com/office/drawing/2014/main" id="{3C365950-3B95-E29F-EEA5-DF6054EE40D2}"/>
              </a:ext>
            </a:extLst>
          </p:cNvPr>
          <p:cNvSpPr/>
          <p:nvPr/>
        </p:nvSpPr>
        <p:spPr>
          <a:xfrm>
            <a:off x="5632704" y="5023104"/>
            <a:ext cx="5537712" cy="160934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l">
              <a:buFont typeface="Arial" panose="020B0604020202020204" pitchFamily="34" charset="0"/>
              <a:buChar char="•"/>
            </a:pPr>
            <a:r>
              <a:rPr lang="en-US" b="0" i="0" u="none" strike="noStrike" dirty="0">
                <a:solidFill>
                  <a:srgbClr val="374151"/>
                </a:solidFill>
                <a:effectLst/>
                <a:latin typeface="Söhne"/>
              </a:rPr>
              <a:t>Accuracy: 99.55%</a:t>
            </a:r>
          </a:p>
          <a:p>
            <a:pPr algn="l">
              <a:buFont typeface="Arial" panose="020B0604020202020204" pitchFamily="34" charset="0"/>
              <a:buChar char="•"/>
            </a:pPr>
            <a:r>
              <a:rPr lang="en-US" b="0" i="0" u="none" strike="noStrike" dirty="0">
                <a:solidFill>
                  <a:srgbClr val="374151"/>
                </a:solidFill>
                <a:effectLst/>
                <a:latin typeface="Söhne"/>
              </a:rPr>
              <a:t>Precision: 93%</a:t>
            </a:r>
          </a:p>
          <a:p>
            <a:pPr algn="l">
              <a:buFont typeface="Arial" panose="020B0604020202020204" pitchFamily="34" charset="0"/>
              <a:buChar char="•"/>
            </a:pPr>
            <a:r>
              <a:rPr lang="en-US" b="0" i="0" u="none" strike="noStrike" dirty="0">
                <a:solidFill>
                  <a:srgbClr val="374151"/>
                </a:solidFill>
                <a:effectLst/>
                <a:latin typeface="Söhne"/>
              </a:rPr>
              <a:t>Recall: 97%</a:t>
            </a:r>
          </a:p>
          <a:p>
            <a:pPr algn="l">
              <a:buFont typeface="Arial" panose="020B0604020202020204" pitchFamily="34" charset="0"/>
              <a:buChar char="•"/>
            </a:pPr>
            <a:r>
              <a:rPr lang="en-US" b="0" i="0" u="none" strike="noStrike" dirty="0">
                <a:solidFill>
                  <a:srgbClr val="374151"/>
                </a:solidFill>
                <a:effectLst/>
                <a:latin typeface="Söhne"/>
              </a:rPr>
              <a:t>F1-score: 95%</a:t>
            </a:r>
          </a:p>
          <a:p>
            <a:pPr algn="l">
              <a:buFont typeface="Arial" panose="020B0604020202020204" pitchFamily="34" charset="0"/>
              <a:buChar char="•"/>
            </a:pPr>
            <a:r>
              <a:rPr lang="en-US" b="0" i="0" u="none" strike="noStrike" dirty="0">
                <a:solidFill>
                  <a:srgbClr val="374151"/>
                </a:solidFill>
                <a:effectLst/>
                <a:latin typeface="Söhne"/>
              </a:rPr>
              <a:t>Confusion Matrix: TP=1032, TN=22829, FP=79, FN=28</a:t>
            </a:r>
          </a:p>
        </p:txBody>
      </p:sp>
    </p:spTree>
    <p:extLst>
      <p:ext uri="{BB962C8B-B14F-4D97-AF65-F5344CB8AC3E}">
        <p14:creationId xmlns:p14="http://schemas.microsoft.com/office/powerpoint/2010/main" val="35028963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5E1E9-334F-7EDB-DEE7-DFB60022E92B}"/>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2D8851CC-E5CE-A623-A4F2-FA23A9B5971A}"/>
              </a:ext>
            </a:extLst>
          </p:cNvPr>
          <p:cNvSpPr>
            <a:spLocks noGrp="1"/>
          </p:cNvSpPr>
          <p:nvPr>
            <p:ph idx="1"/>
          </p:nvPr>
        </p:nvSpPr>
        <p:spPr>
          <a:xfrm>
            <a:off x="677334" y="1807021"/>
            <a:ext cx="9039690" cy="4441379"/>
          </a:xfrm>
        </p:spPr>
        <p:txBody>
          <a:bodyPr>
            <a:normAutofit/>
          </a:bodyPr>
          <a:lstStyle/>
          <a:p>
            <a:pPr algn="l">
              <a:buFont typeface="Arial" panose="020B0604020202020204" pitchFamily="34" charset="0"/>
              <a:buChar char="•"/>
            </a:pPr>
            <a:r>
              <a:rPr lang="en-US" b="0" i="0" u="none" strike="noStrike" dirty="0">
                <a:solidFill>
                  <a:srgbClr val="374151"/>
                </a:solidFill>
                <a:effectLst/>
                <a:latin typeface="Calibri" panose="020F0502020204030204" pitchFamily="34" charset="0"/>
                <a:cs typeface="Calibri" panose="020F0502020204030204" pitchFamily="34" charset="0"/>
              </a:rPr>
              <a:t>All models performed exceptionally well, but Random Forest and Decision Tree achieved perfect accuracy.</a:t>
            </a:r>
          </a:p>
          <a:p>
            <a:pPr algn="l">
              <a:buFont typeface="Arial" panose="020B0604020202020204" pitchFamily="34" charset="0"/>
              <a:buChar char="•"/>
            </a:pPr>
            <a:r>
              <a:rPr lang="en-US" b="0" i="0" u="none" strike="noStrike" dirty="0">
                <a:solidFill>
                  <a:srgbClr val="374151"/>
                </a:solidFill>
                <a:effectLst/>
                <a:latin typeface="Calibri" panose="020F0502020204030204" pitchFamily="34" charset="0"/>
                <a:cs typeface="Calibri" panose="020F0502020204030204" pitchFamily="34" charset="0"/>
              </a:rPr>
              <a:t>Random Forest and Decision Tree models are overfitting the data as indicated by their high accuracy and perfect precision, recall, and F1-score.</a:t>
            </a:r>
          </a:p>
          <a:p>
            <a:pPr algn="l">
              <a:buFont typeface="Arial" panose="020B0604020202020204" pitchFamily="34" charset="0"/>
              <a:buChar char="•"/>
            </a:pPr>
            <a:r>
              <a:rPr lang="en-US" b="0" i="0" u="none" strike="noStrike" dirty="0">
                <a:solidFill>
                  <a:srgbClr val="374151"/>
                </a:solidFill>
                <a:effectLst/>
                <a:latin typeface="Calibri" panose="020F0502020204030204" pitchFamily="34" charset="0"/>
                <a:cs typeface="Calibri" panose="020F0502020204030204" pitchFamily="34" charset="0"/>
              </a:rPr>
              <a:t>Logistic Regression, while having a lower accuracy, provides a more balanced view with reasonable precision, recall, and F1-score.</a:t>
            </a:r>
          </a:p>
          <a:p>
            <a:pPr algn="l">
              <a:buFont typeface="Arial" panose="020B0604020202020204" pitchFamily="34" charset="0"/>
              <a:buChar char="•"/>
            </a:pPr>
            <a:r>
              <a:rPr lang="en-US" b="0" i="0" u="none" strike="noStrike" dirty="0">
                <a:solidFill>
                  <a:srgbClr val="374151"/>
                </a:solidFill>
                <a:effectLst/>
                <a:latin typeface="Calibri" panose="020F0502020204030204" pitchFamily="34" charset="0"/>
                <a:cs typeface="Calibri" panose="020F0502020204030204" pitchFamily="34" charset="0"/>
              </a:rPr>
              <a:t>Consideration should be given to the trade-off between model complexity and interpretability.</a:t>
            </a:r>
          </a:p>
          <a:p>
            <a:pPr algn="l">
              <a:buFont typeface="Arial" panose="020B0604020202020204" pitchFamily="34" charset="0"/>
              <a:buChar char="•"/>
            </a:pPr>
            <a:r>
              <a:rPr lang="en-US" b="0" i="0" u="none" strike="noStrike" dirty="0">
                <a:solidFill>
                  <a:srgbClr val="374151"/>
                </a:solidFill>
                <a:effectLst/>
                <a:latin typeface="Calibri" panose="020F0502020204030204" pitchFamily="34" charset="0"/>
                <a:cs typeface="Calibri" panose="020F0502020204030204" pitchFamily="34" charset="0"/>
              </a:rPr>
              <a:t>Further fine-tuning and validation on an independent dataset may be necessary to confirm the robustness of the models.</a:t>
            </a:r>
          </a:p>
        </p:txBody>
      </p:sp>
    </p:spTree>
    <p:extLst>
      <p:ext uri="{BB962C8B-B14F-4D97-AF65-F5344CB8AC3E}">
        <p14:creationId xmlns:p14="http://schemas.microsoft.com/office/powerpoint/2010/main" val="79980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ECE36-44A2-14DC-D26C-7ADA817BEFD5}"/>
              </a:ext>
            </a:extLst>
          </p:cNvPr>
          <p:cNvSpPr>
            <a:spLocks noGrp="1"/>
          </p:cNvSpPr>
          <p:nvPr>
            <p:ph type="title"/>
          </p:nvPr>
        </p:nvSpPr>
        <p:spPr/>
        <p:txBody>
          <a:bodyPr/>
          <a:lstStyle/>
          <a:p>
            <a:r>
              <a:rPr lang="en-US" dirty="0"/>
              <a:t>Hypothesis</a:t>
            </a:r>
          </a:p>
        </p:txBody>
      </p:sp>
      <p:sp>
        <p:nvSpPr>
          <p:cNvPr id="3" name="Content Placeholder 2">
            <a:extLst>
              <a:ext uri="{FF2B5EF4-FFF2-40B4-BE49-F238E27FC236}">
                <a16:creationId xmlns:a16="http://schemas.microsoft.com/office/drawing/2014/main" id="{42F9EFCA-D029-A91C-92AF-9952212C2B4D}"/>
              </a:ext>
            </a:extLst>
          </p:cNvPr>
          <p:cNvSpPr>
            <a:spLocks noGrp="1"/>
          </p:cNvSpPr>
          <p:nvPr>
            <p:ph idx="1"/>
          </p:nvPr>
        </p:nvSpPr>
        <p:spPr/>
        <p:txBody>
          <a:bodyPr/>
          <a:lstStyle/>
          <a:p>
            <a:r>
              <a:rPr lang="en-US" dirty="0">
                <a:latin typeface="Calibri" panose="020F0502020204030204" pitchFamily="34" charset="0"/>
                <a:cs typeface="Calibri" panose="020F0502020204030204" pitchFamily="34" charset="0"/>
              </a:rPr>
              <a:t>Reject the null hypothesis as all the factors expect gender has a significant impact on Panic Disorder Diagnosis.</a:t>
            </a:r>
          </a:p>
          <a:p>
            <a:r>
              <a:rPr lang="en-US" dirty="0">
                <a:latin typeface="Calibri" panose="020F0502020204030204" pitchFamily="34" charset="0"/>
                <a:cs typeface="Calibri" panose="020F0502020204030204" pitchFamily="34" charset="0"/>
              </a:rPr>
              <a:t>Based on the p values the factors which are highly risky for Panic Disorder are-</a:t>
            </a:r>
          </a:p>
          <a:p>
            <a:pPr>
              <a:buFont typeface="+mj-lt"/>
              <a:buAutoNum type="arabicPeriod"/>
            </a:pPr>
            <a:r>
              <a:rPr lang="en-US" dirty="0">
                <a:latin typeface="Calibri" panose="020F0502020204030204" pitchFamily="34" charset="0"/>
                <a:cs typeface="Calibri" panose="020F0502020204030204" pitchFamily="34" charset="0"/>
              </a:rPr>
              <a:t>Current Stressors</a:t>
            </a:r>
          </a:p>
          <a:p>
            <a:pPr>
              <a:buFont typeface="+mj-lt"/>
              <a:buAutoNum type="arabicPeriod"/>
            </a:pPr>
            <a:r>
              <a:rPr lang="en-US" dirty="0">
                <a:latin typeface="Calibri" panose="020F0502020204030204" pitchFamily="34" charset="0"/>
                <a:cs typeface="Calibri" panose="020F0502020204030204" pitchFamily="34" charset="0"/>
              </a:rPr>
              <a:t>Severity</a:t>
            </a:r>
          </a:p>
          <a:p>
            <a:pPr>
              <a:buFont typeface="+mj-lt"/>
              <a:buAutoNum type="arabicPeriod"/>
            </a:pPr>
            <a:r>
              <a:rPr lang="en-US" dirty="0">
                <a:latin typeface="Calibri" panose="020F0502020204030204" pitchFamily="34" charset="0"/>
                <a:cs typeface="Calibri" panose="020F0502020204030204" pitchFamily="34" charset="0"/>
              </a:rPr>
              <a:t>Impact on Life</a:t>
            </a:r>
          </a:p>
          <a:p>
            <a:pPr>
              <a:buFont typeface="+mj-lt"/>
              <a:buAutoNum type="arabicPeriod"/>
            </a:pPr>
            <a:r>
              <a:rPr lang="en-US" dirty="0">
                <a:latin typeface="Calibri" panose="020F0502020204030204" pitchFamily="34" charset="0"/>
                <a:cs typeface="Calibri" panose="020F0502020204030204" pitchFamily="34" charset="0"/>
              </a:rPr>
              <a:t>Symptoms</a:t>
            </a:r>
          </a:p>
          <a:p>
            <a:pPr>
              <a:buFont typeface="+mj-lt"/>
              <a:buAutoNum type="arabicPeriod"/>
            </a:pPr>
            <a:r>
              <a:rPr lang="en-US" dirty="0">
                <a:latin typeface="Calibri" panose="020F0502020204030204" pitchFamily="34" charset="0"/>
                <a:cs typeface="Calibri" panose="020F0502020204030204" pitchFamily="34" charset="0"/>
              </a:rPr>
              <a:t>Lifestyle Factors</a:t>
            </a:r>
          </a:p>
          <a:p>
            <a:pPr>
              <a:buFont typeface="+mj-lt"/>
              <a:buAutoNum type="arabicPeriod"/>
            </a:pPr>
            <a:endParaRPr lang="en-US" dirty="0"/>
          </a:p>
        </p:txBody>
      </p:sp>
    </p:spTree>
    <p:extLst>
      <p:ext uri="{BB962C8B-B14F-4D97-AF65-F5344CB8AC3E}">
        <p14:creationId xmlns:p14="http://schemas.microsoft.com/office/powerpoint/2010/main" val="325686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8DA25-6994-50A4-D48B-5F4E371E64A8}"/>
              </a:ext>
            </a:extLst>
          </p:cNvPr>
          <p:cNvSpPr>
            <a:spLocks noGrp="1"/>
          </p:cNvSpPr>
          <p:nvPr>
            <p:ph type="title"/>
          </p:nvPr>
        </p:nvSpPr>
        <p:spPr/>
        <p:txBody>
          <a:bodyPr/>
          <a:lstStyle/>
          <a:p>
            <a:r>
              <a:rPr lang="en-US" dirty="0"/>
              <a:t>Appendix (Codes for model, confusion matrix and ROC curve)</a:t>
            </a:r>
          </a:p>
        </p:txBody>
      </p:sp>
      <p:pic>
        <p:nvPicPr>
          <p:cNvPr id="5" name="Content Placeholder 4">
            <a:extLst>
              <a:ext uri="{FF2B5EF4-FFF2-40B4-BE49-F238E27FC236}">
                <a16:creationId xmlns:a16="http://schemas.microsoft.com/office/drawing/2014/main" id="{60E5EEF8-3873-C015-2E5C-888370B71D6A}"/>
              </a:ext>
            </a:extLst>
          </p:cNvPr>
          <p:cNvPicPr>
            <a:picLocks noGrp="1" noChangeAspect="1"/>
          </p:cNvPicPr>
          <p:nvPr>
            <p:ph idx="1"/>
          </p:nvPr>
        </p:nvPicPr>
        <p:blipFill>
          <a:blip r:embed="rId2"/>
          <a:stretch>
            <a:fillRect/>
          </a:stretch>
        </p:blipFill>
        <p:spPr>
          <a:xfrm>
            <a:off x="1209914" y="1930400"/>
            <a:ext cx="8064088" cy="4190984"/>
          </a:xfrm>
        </p:spPr>
      </p:pic>
    </p:spTree>
    <p:extLst>
      <p:ext uri="{BB962C8B-B14F-4D97-AF65-F5344CB8AC3E}">
        <p14:creationId xmlns:p14="http://schemas.microsoft.com/office/powerpoint/2010/main" val="860967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21DFC-DE2D-9C59-510A-4AE919F7FE91}"/>
              </a:ext>
            </a:extLst>
          </p:cNvPr>
          <p:cNvSpPr>
            <a:spLocks noGrp="1"/>
          </p:cNvSpPr>
          <p:nvPr>
            <p:ph type="title"/>
          </p:nvPr>
        </p:nvSpPr>
        <p:spPr>
          <a:xfrm>
            <a:off x="1069848" y="256032"/>
            <a:ext cx="10058400" cy="1609344"/>
          </a:xfrm>
        </p:spPr>
        <p:txBody>
          <a:bodyPr/>
          <a:lstStyle/>
          <a:p>
            <a:r>
              <a:rPr lang="en-US" dirty="0">
                <a:latin typeface="Calibri" panose="020F0502020204030204" pitchFamily="34" charset="0"/>
                <a:cs typeface="Calibri" panose="020F0502020204030204" pitchFamily="34" charset="0"/>
              </a:rPr>
              <a:t>Introduction</a:t>
            </a:r>
          </a:p>
        </p:txBody>
      </p:sp>
      <p:sp>
        <p:nvSpPr>
          <p:cNvPr id="3" name="Content Placeholder 2">
            <a:extLst>
              <a:ext uri="{FF2B5EF4-FFF2-40B4-BE49-F238E27FC236}">
                <a16:creationId xmlns:a16="http://schemas.microsoft.com/office/drawing/2014/main" id="{BAEE825D-2C8F-DC5B-8E32-0587464162CF}"/>
              </a:ext>
            </a:extLst>
          </p:cNvPr>
          <p:cNvSpPr>
            <a:spLocks noGrp="1"/>
          </p:cNvSpPr>
          <p:nvPr>
            <p:ph idx="1"/>
          </p:nvPr>
        </p:nvSpPr>
        <p:spPr>
          <a:xfrm>
            <a:off x="1063752" y="1865376"/>
            <a:ext cx="10058400" cy="4050792"/>
          </a:xfrm>
        </p:spPr>
        <p:txBody>
          <a:bodyPr>
            <a:normAutofit/>
          </a:bodyPr>
          <a:lstStyle/>
          <a:p>
            <a:r>
              <a:rPr lang="en-US" b="0" i="0" u="none" strike="noStrike" dirty="0">
                <a:solidFill>
                  <a:srgbClr val="202124"/>
                </a:solidFill>
                <a:effectLst/>
                <a:latin typeface="Calibri" panose="020F0502020204030204" pitchFamily="34" charset="0"/>
                <a:cs typeface="Calibri" panose="020F0502020204030204" pitchFamily="34" charset="0"/>
              </a:rPr>
              <a:t>People with panic disorder have </a:t>
            </a:r>
            <a:r>
              <a:rPr lang="en-US" b="0" i="0" u="none" strike="noStrike" dirty="0">
                <a:solidFill>
                  <a:srgbClr val="040C28"/>
                </a:solidFill>
                <a:effectLst/>
                <a:latin typeface="Calibri" panose="020F0502020204030204" pitchFamily="34" charset="0"/>
                <a:cs typeface="Calibri" panose="020F0502020204030204" pitchFamily="34" charset="0"/>
              </a:rPr>
              <a:t>frequent and unexpected panic attacks</a:t>
            </a:r>
            <a:r>
              <a:rPr lang="en-US" b="0" i="0" u="none" strike="noStrike" dirty="0">
                <a:solidFill>
                  <a:srgbClr val="202124"/>
                </a:solidFill>
                <a:effectLst/>
                <a:latin typeface="Calibri" panose="020F0502020204030204" pitchFamily="34" charset="0"/>
                <a:cs typeface="Calibri" panose="020F0502020204030204" pitchFamily="34" charset="0"/>
              </a:rPr>
              <a:t>.</a:t>
            </a:r>
          </a:p>
          <a:p>
            <a:r>
              <a:rPr lang="en-US" b="0" i="0" u="none" strike="noStrike" dirty="0">
                <a:effectLst/>
                <a:latin typeface="Calibri" panose="020F0502020204030204" pitchFamily="34" charset="0"/>
                <a:cs typeface="Calibri" panose="020F0502020204030204" pitchFamily="34" charset="0"/>
              </a:rPr>
              <a:t>Every year, up to 11% of people in the United States experience a panic attack. Approximately 2% to 3% of people in the U.S. have panic disorder.</a:t>
            </a:r>
          </a:p>
          <a:p>
            <a:r>
              <a:rPr lang="en-US" dirty="0">
                <a:latin typeface="Calibri" panose="020F0502020204030204" pitchFamily="34" charset="0"/>
                <a:cs typeface="Calibri" panose="020F0502020204030204" pitchFamily="34" charset="0"/>
              </a:rPr>
              <a:t>We have selected a dataset from Kaggle which has 9.4 useability about Panic Disorder Diagnosis</a:t>
            </a:r>
          </a:p>
          <a:p>
            <a:r>
              <a:rPr lang="en-US" dirty="0">
                <a:latin typeface="Calibri" panose="020F0502020204030204" pitchFamily="34" charset="0"/>
                <a:cs typeface="Calibri" panose="020F0502020204030204" pitchFamily="34" charset="0"/>
              </a:rPr>
              <a:t>The Dataset has user profile which includes the following- Age, Gender, Family History, Personal History, Current Stressors, Symptoms, Severity, Impact on Life, Demographics, Medical History, Psychiatric History, Substance Abuse, Coping Mechanism, Social Support and Lifestyle Factors.</a:t>
            </a:r>
          </a:p>
          <a:p>
            <a:r>
              <a:rPr lang="en-US" dirty="0">
                <a:latin typeface="Calibri" panose="020F0502020204030204" pitchFamily="34" charset="0"/>
                <a:cs typeface="Calibri" panose="020F0502020204030204" pitchFamily="34" charset="0"/>
              </a:rPr>
              <a:t>Link to dataset - </a:t>
            </a:r>
            <a:r>
              <a:rPr lang="en-US" dirty="0">
                <a:latin typeface="Calibri" panose="020F0502020204030204" pitchFamily="34" charset="0"/>
                <a:cs typeface="Calibri" panose="020F0502020204030204" pitchFamily="34" charset="0"/>
                <a:hlinkClick r:id="rId2"/>
              </a:rPr>
              <a:t>Click Here</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921877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B6EFF-15A3-F790-288A-BF07D08A6619}"/>
              </a:ext>
            </a:extLst>
          </p:cNvPr>
          <p:cNvSpPr>
            <a:spLocks noGrp="1"/>
          </p:cNvSpPr>
          <p:nvPr>
            <p:ph type="title"/>
          </p:nvPr>
        </p:nvSpPr>
        <p:spPr/>
        <p:txBody>
          <a:bodyPr/>
          <a:lstStyle/>
          <a:p>
            <a:r>
              <a:rPr lang="en-US" dirty="0"/>
              <a:t>Appendix (Codes for model, confusion matrix and ROC curve)-2</a:t>
            </a:r>
          </a:p>
        </p:txBody>
      </p:sp>
      <p:pic>
        <p:nvPicPr>
          <p:cNvPr id="5" name="Content Placeholder 4">
            <a:extLst>
              <a:ext uri="{FF2B5EF4-FFF2-40B4-BE49-F238E27FC236}">
                <a16:creationId xmlns:a16="http://schemas.microsoft.com/office/drawing/2014/main" id="{A2D45ED2-6E4A-9335-BD8F-A66FA2AF52D3}"/>
              </a:ext>
            </a:extLst>
          </p:cNvPr>
          <p:cNvPicPr>
            <a:picLocks noGrp="1" noChangeAspect="1"/>
          </p:cNvPicPr>
          <p:nvPr>
            <p:ph idx="1"/>
          </p:nvPr>
        </p:nvPicPr>
        <p:blipFill>
          <a:blip r:embed="rId2"/>
          <a:stretch>
            <a:fillRect/>
          </a:stretch>
        </p:blipFill>
        <p:spPr>
          <a:xfrm>
            <a:off x="1658244" y="2061210"/>
            <a:ext cx="6973692" cy="4534662"/>
          </a:xfrm>
        </p:spPr>
      </p:pic>
    </p:spTree>
    <p:extLst>
      <p:ext uri="{BB962C8B-B14F-4D97-AF65-F5344CB8AC3E}">
        <p14:creationId xmlns:p14="http://schemas.microsoft.com/office/powerpoint/2010/main" val="12988167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E616D-DCCA-6B3C-62C0-A249382E2067}"/>
              </a:ext>
            </a:extLst>
          </p:cNvPr>
          <p:cNvSpPr>
            <a:spLocks noGrp="1"/>
          </p:cNvSpPr>
          <p:nvPr>
            <p:ph type="title"/>
          </p:nvPr>
        </p:nvSpPr>
        <p:spPr/>
        <p:txBody>
          <a:bodyPr/>
          <a:lstStyle/>
          <a:p>
            <a:r>
              <a:rPr lang="en-US" dirty="0"/>
              <a:t>Appendix (Codes for model, confusion matrix and ROC curve)-3</a:t>
            </a:r>
          </a:p>
        </p:txBody>
      </p:sp>
      <p:pic>
        <p:nvPicPr>
          <p:cNvPr id="5" name="Content Placeholder 4">
            <a:extLst>
              <a:ext uri="{FF2B5EF4-FFF2-40B4-BE49-F238E27FC236}">
                <a16:creationId xmlns:a16="http://schemas.microsoft.com/office/drawing/2014/main" id="{3BAB37B0-220A-691B-3C5C-84A634F1806C}"/>
              </a:ext>
            </a:extLst>
          </p:cNvPr>
          <p:cNvPicPr>
            <a:picLocks noGrp="1" noChangeAspect="1"/>
          </p:cNvPicPr>
          <p:nvPr>
            <p:ph idx="1"/>
          </p:nvPr>
        </p:nvPicPr>
        <p:blipFill>
          <a:blip r:embed="rId2"/>
          <a:stretch>
            <a:fillRect/>
          </a:stretch>
        </p:blipFill>
        <p:spPr>
          <a:xfrm>
            <a:off x="2040172" y="2023872"/>
            <a:ext cx="6360115" cy="4500482"/>
          </a:xfrm>
        </p:spPr>
      </p:pic>
    </p:spTree>
    <p:extLst>
      <p:ext uri="{BB962C8B-B14F-4D97-AF65-F5344CB8AC3E}">
        <p14:creationId xmlns:p14="http://schemas.microsoft.com/office/powerpoint/2010/main" val="36463106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F083A-C4C3-B43A-E483-1F01BC4C2221}"/>
              </a:ext>
            </a:extLst>
          </p:cNvPr>
          <p:cNvSpPr>
            <a:spLocks noGrp="1"/>
          </p:cNvSpPr>
          <p:nvPr>
            <p:ph type="title"/>
          </p:nvPr>
        </p:nvSpPr>
        <p:spPr/>
        <p:txBody>
          <a:bodyPr/>
          <a:lstStyle/>
          <a:p>
            <a:r>
              <a:rPr lang="en-US" dirty="0"/>
              <a:t>Appendix (Codes for model, confusion matrix and ROC curve)-4</a:t>
            </a:r>
          </a:p>
        </p:txBody>
      </p:sp>
      <p:pic>
        <p:nvPicPr>
          <p:cNvPr id="5" name="Content Placeholder 4">
            <a:extLst>
              <a:ext uri="{FF2B5EF4-FFF2-40B4-BE49-F238E27FC236}">
                <a16:creationId xmlns:a16="http://schemas.microsoft.com/office/drawing/2014/main" id="{75379967-25F1-4DBE-6F82-C6C3937A92F8}"/>
              </a:ext>
            </a:extLst>
          </p:cNvPr>
          <p:cNvPicPr>
            <a:picLocks noGrp="1" noChangeAspect="1"/>
          </p:cNvPicPr>
          <p:nvPr>
            <p:ph idx="1"/>
          </p:nvPr>
        </p:nvPicPr>
        <p:blipFill>
          <a:blip r:embed="rId2"/>
          <a:stretch>
            <a:fillRect/>
          </a:stretch>
        </p:blipFill>
        <p:spPr>
          <a:xfrm>
            <a:off x="2036064" y="1930399"/>
            <a:ext cx="5974079" cy="4630117"/>
          </a:xfrm>
        </p:spPr>
      </p:pic>
    </p:spTree>
    <p:extLst>
      <p:ext uri="{BB962C8B-B14F-4D97-AF65-F5344CB8AC3E}">
        <p14:creationId xmlns:p14="http://schemas.microsoft.com/office/powerpoint/2010/main" val="28644327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6900B-0064-AD0A-598D-C8531AD1C7A8}"/>
              </a:ext>
            </a:extLst>
          </p:cNvPr>
          <p:cNvSpPr>
            <a:spLocks noGrp="1"/>
          </p:cNvSpPr>
          <p:nvPr>
            <p:ph type="title"/>
          </p:nvPr>
        </p:nvSpPr>
        <p:spPr/>
        <p:txBody>
          <a:bodyPr/>
          <a:lstStyle/>
          <a:p>
            <a:r>
              <a:rPr lang="en-US" dirty="0"/>
              <a:t>Thank You </a:t>
            </a:r>
            <a:r>
              <a:rPr lang="en-US" dirty="0">
                <a:sym typeface="Wingdings" pitchFamily="2" charset="2"/>
              </a:rPr>
              <a:t></a:t>
            </a:r>
            <a:endParaRPr lang="en-US" dirty="0"/>
          </a:p>
        </p:txBody>
      </p:sp>
      <p:sp>
        <p:nvSpPr>
          <p:cNvPr id="3" name="Content Placeholder 2">
            <a:extLst>
              <a:ext uri="{FF2B5EF4-FFF2-40B4-BE49-F238E27FC236}">
                <a16:creationId xmlns:a16="http://schemas.microsoft.com/office/drawing/2014/main" id="{C6B6C02D-E07E-5F43-419B-9A5E81FC430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18268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78E6ED-EDB9-6995-92C5-8A07493646CD}"/>
              </a:ext>
            </a:extLst>
          </p:cNvPr>
          <p:cNvSpPr>
            <a:spLocks noGrp="1"/>
          </p:cNvSpPr>
          <p:nvPr>
            <p:ph idx="1"/>
          </p:nvPr>
        </p:nvSpPr>
        <p:spPr>
          <a:xfrm>
            <a:off x="1066800" y="1058779"/>
            <a:ext cx="10058400" cy="866274"/>
          </a:xfrm>
        </p:spPr>
        <p:txBody>
          <a:bodyPr>
            <a:normAutofit/>
          </a:bodyPr>
          <a:lstStyle/>
          <a:p>
            <a:pPr marL="0" indent="0">
              <a:buNone/>
            </a:pPr>
            <a:r>
              <a:rPr lang="en-US" dirty="0">
                <a:latin typeface="Calibri" panose="020F0502020204030204" pitchFamily="34" charset="0"/>
                <a:cs typeface="Calibri" panose="020F0502020204030204" pitchFamily="34" charset="0"/>
              </a:rPr>
              <a:t>Develop a predictive model that can accurately predict whether an individual is likely to be diagnosed with panic disorder based on their user profile information</a:t>
            </a:r>
            <a:r>
              <a:rPr lang="en-US" sz="2400" dirty="0">
                <a:latin typeface="Calibri" panose="020F0502020204030204" pitchFamily="34" charset="0"/>
                <a:cs typeface="Calibri" panose="020F0502020204030204" pitchFamily="34" charset="0"/>
              </a:rPr>
              <a:t>.</a:t>
            </a:r>
          </a:p>
        </p:txBody>
      </p:sp>
      <p:sp>
        <p:nvSpPr>
          <p:cNvPr id="4" name="TextBox 3">
            <a:extLst>
              <a:ext uri="{FF2B5EF4-FFF2-40B4-BE49-F238E27FC236}">
                <a16:creationId xmlns:a16="http://schemas.microsoft.com/office/drawing/2014/main" id="{B43FCE45-2F35-A828-6ED7-25E7A84CF427}"/>
              </a:ext>
            </a:extLst>
          </p:cNvPr>
          <p:cNvSpPr txBox="1"/>
          <p:nvPr/>
        </p:nvSpPr>
        <p:spPr>
          <a:xfrm>
            <a:off x="1066800" y="2057401"/>
            <a:ext cx="10058400" cy="769441"/>
          </a:xfrm>
          <a:prstGeom prst="rect">
            <a:avLst/>
          </a:prstGeom>
          <a:noFill/>
        </p:spPr>
        <p:txBody>
          <a:bodyPr wrap="square" rtlCol="0">
            <a:spAutoFit/>
          </a:bodyPr>
          <a:lstStyle/>
          <a:p>
            <a:r>
              <a:rPr lang="en-US" sz="4400" dirty="0">
                <a:latin typeface="Calibri" panose="020F0502020204030204" pitchFamily="34" charset="0"/>
                <a:cs typeface="Calibri" panose="020F0502020204030204" pitchFamily="34" charset="0"/>
              </a:rPr>
              <a:t>HYPOTHESIS</a:t>
            </a:r>
          </a:p>
        </p:txBody>
      </p:sp>
      <p:sp>
        <p:nvSpPr>
          <p:cNvPr id="5" name="TextBox 4">
            <a:extLst>
              <a:ext uri="{FF2B5EF4-FFF2-40B4-BE49-F238E27FC236}">
                <a16:creationId xmlns:a16="http://schemas.microsoft.com/office/drawing/2014/main" id="{D58475E5-4C49-FA1E-C0B9-294007A7598D}"/>
              </a:ext>
            </a:extLst>
          </p:cNvPr>
          <p:cNvSpPr txBox="1"/>
          <p:nvPr/>
        </p:nvSpPr>
        <p:spPr>
          <a:xfrm>
            <a:off x="1066800" y="3079504"/>
            <a:ext cx="10242884" cy="2616101"/>
          </a:xfrm>
          <a:prstGeom prst="rect">
            <a:avLst/>
          </a:prstGeom>
          <a:noFill/>
        </p:spPr>
        <p:txBody>
          <a:bodyPr wrap="square" rtlCol="0">
            <a:spAutoFit/>
          </a:bodyPr>
          <a:lstStyle/>
          <a:p>
            <a:r>
              <a:rPr lang="en-US" sz="2000" b="1" dirty="0">
                <a:latin typeface="Calibri" panose="020F0502020204030204" pitchFamily="34" charset="0"/>
                <a:cs typeface="Calibri" panose="020F0502020204030204" pitchFamily="34" charset="0"/>
              </a:rPr>
              <a:t>Null Hypothesis -</a:t>
            </a:r>
            <a:r>
              <a:rPr lang="en-US" sz="2000" dirty="0">
                <a:latin typeface="Calibri" panose="020F0502020204030204" pitchFamily="34" charset="0"/>
                <a:cs typeface="Calibri" panose="020F0502020204030204" pitchFamily="34" charset="0"/>
              </a:rPr>
              <a:t> Panic Disorder Diagnosis is not related to Age, Gender, Family History, Personal History, Current Stressors, Symptoms, Severity, Impact on Life, Demographics, Medical History, Psychiatric History, Substance Abuse, Coping Mechanism, Social Support and Lifestyle Factors.</a:t>
            </a:r>
          </a:p>
          <a:p>
            <a:r>
              <a:rPr lang="en-US" sz="2000" b="1" dirty="0">
                <a:latin typeface="Calibri" panose="020F0502020204030204" pitchFamily="34" charset="0"/>
                <a:cs typeface="Calibri" panose="020F0502020204030204" pitchFamily="34" charset="0"/>
              </a:rPr>
              <a:t>Alternate Hypothesis -  </a:t>
            </a:r>
            <a:r>
              <a:rPr lang="en-US" sz="2000" dirty="0">
                <a:latin typeface="Calibri" panose="020F0502020204030204" pitchFamily="34" charset="0"/>
                <a:cs typeface="Calibri" panose="020F0502020204030204" pitchFamily="34" charset="0"/>
              </a:rPr>
              <a:t>Panic Disorder Diagnosis is related to Age, Gender, Family History, Personal History, Current Stressors, Symptoms, Severity, Impact on Life, Demographics, Medical History, Psychiatric History, Substance Abuse, Coping Mechanism, Social Support and Lifestyle Factors.</a:t>
            </a:r>
          </a:p>
          <a:p>
            <a:endParaRPr lang="en-US" sz="2400"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98A9E884-EC10-E01B-1114-7A0083B99C6B}"/>
              </a:ext>
            </a:extLst>
          </p:cNvPr>
          <p:cNvSpPr txBox="1"/>
          <p:nvPr/>
        </p:nvSpPr>
        <p:spPr>
          <a:xfrm>
            <a:off x="1066800" y="289338"/>
            <a:ext cx="10198768" cy="769441"/>
          </a:xfrm>
          <a:prstGeom prst="rect">
            <a:avLst/>
          </a:prstGeom>
          <a:noFill/>
        </p:spPr>
        <p:txBody>
          <a:bodyPr wrap="square" rtlCol="0">
            <a:spAutoFit/>
          </a:bodyPr>
          <a:lstStyle/>
          <a:p>
            <a:r>
              <a:rPr lang="en-US" sz="4400" dirty="0">
                <a:latin typeface="Calibri" panose="020F0502020204030204" pitchFamily="34" charset="0"/>
                <a:cs typeface="Calibri" panose="020F0502020204030204" pitchFamily="34" charset="0"/>
              </a:rPr>
              <a:t>AIM</a:t>
            </a:r>
          </a:p>
        </p:txBody>
      </p:sp>
    </p:spTree>
    <p:extLst>
      <p:ext uri="{BB962C8B-B14F-4D97-AF65-F5344CB8AC3E}">
        <p14:creationId xmlns:p14="http://schemas.microsoft.com/office/powerpoint/2010/main" val="1390765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AE657-98F4-3010-ED24-07B8F1077AEB}"/>
              </a:ext>
            </a:extLst>
          </p:cNvPr>
          <p:cNvSpPr>
            <a:spLocks noGrp="1"/>
          </p:cNvSpPr>
          <p:nvPr>
            <p:ph type="title"/>
          </p:nvPr>
        </p:nvSpPr>
        <p:spPr/>
        <p:txBody>
          <a:bodyPr/>
          <a:lstStyle/>
          <a:p>
            <a:r>
              <a:rPr lang="en-US" dirty="0"/>
              <a:t>Purpose</a:t>
            </a:r>
          </a:p>
        </p:txBody>
      </p:sp>
      <p:sp>
        <p:nvSpPr>
          <p:cNvPr id="3" name="Content Placeholder 2">
            <a:extLst>
              <a:ext uri="{FF2B5EF4-FFF2-40B4-BE49-F238E27FC236}">
                <a16:creationId xmlns:a16="http://schemas.microsoft.com/office/drawing/2014/main" id="{07790A58-3796-6E26-FA23-D8A8B24A3866}"/>
              </a:ext>
            </a:extLst>
          </p:cNvPr>
          <p:cNvSpPr>
            <a:spLocks noGrp="1"/>
          </p:cNvSpPr>
          <p:nvPr>
            <p:ph idx="1"/>
          </p:nvPr>
        </p:nvSpPr>
        <p:spPr/>
        <p:txBody>
          <a:bodyPr/>
          <a:lstStyle/>
          <a:p>
            <a:pPr algn="l"/>
            <a:r>
              <a:rPr lang="en-US" b="0" i="0" u="none" strike="noStrike" dirty="0">
                <a:solidFill>
                  <a:srgbClr val="374151"/>
                </a:solidFill>
                <a:effectLst/>
                <a:latin typeface="Calibri" panose="020F0502020204030204" pitchFamily="34" charset="0"/>
                <a:cs typeface="Calibri" panose="020F0502020204030204" pitchFamily="34" charset="0"/>
              </a:rPr>
              <a:t>Identify individuals at risk of developing panic disorder based on their user profiles.</a:t>
            </a:r>
          </a:p>
          <a:p>
            <a:pPr algn="l"/>
            <a:r>
              <a:rPr lang="en-US" b="0" i="0" u="none" strike="noStrike" dirty="0">
                <a:solidFill>
                  <a:srgbClr val="374151"/>
                </a:solidFill>
                <a:effectLst/>
                <a:latin typeface="Calibri" panose="020F0502020204030204" pitchFamily="34" charset="0"/>
                <a:cs typeface="Calibri" panose="020F0502020204030204" pitchFamily="34" charset="0"/>
              </a:rPr>
              <a:t>Enable early intervention and support for individuals who may be prone to panic attacks, potentially preventing the disorder from escalating.</a:t>
            </a:r>
          </a:p>
          <a:p>
            <a:r>
              <a:rPr lang="en-US" b="0" i="0" u="none" strike="noStrike" dirty="0">
                <a:solidFill>
                  <a:srgbClr val="374151"/>
                </a:solidFill>
                <a:effectLst/>
                <a:latin typeface="Calibri" panose="020F0502020204030204" pitchFamily="34" charset="0"/>
                <a:cs typeface="Calibri" panose="020F0502020204030204" pitchFamily="34" charset="0"/>
              </a:rPr>
              <a:t>Tailor mental health interventions and treatment plans based on individual user profiles, taking into account factors such as demographics, lifestyle, and behavioral patterns.</a:t>
            </a:r>
          </a:p>
          <a:p>
            <a:endParaRPr lang="en-US" dirty="0"/>
          </a:p>
        </p:txBody>
      </p:sp>
    </p:spTree>
    <p:extLst>
      <p:ext uri="{BB962C8B-B14F-4D97-AF65-F5344CB8AC3E}">
        <p14:creationId xmlns:p14="http://schemas.microsoft.com/office/powerpoint/2010/main" val="2289796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8952E-432A-8B5F-6683-9F0D1673C42E}"/>
              </a:ext>
            </a:extLst>
          </p:cNvPr>
          <p:cNvSpPr>
            <a:spLocks noGrp="1"/>
          </p:cNvSpPr>
          <p:nvPr>
            <p:ph type="title"/>
          </p:nvPr>
        </p:nvSpPr>
        <p:spPr>
          <a:xfrm>
            <a:off x="1066800" y="219937"/>
            <a:ext cx="10058400" cy="1199789"/>
          </a:xfrm>
        </p:spPr>
        <p:txBody>
          <a:bodyPr/>
          <a:lstStyle/>
          <a:p>
            <a:r>
              <a:rPr lang="en-US" dirty="0">
                <a:latin typeface="Calibri" panose="020F0502020204030204" pitchFamily="34" charset="0"/>
                <a:cs typeface="Calibri" panose="020F0502020204030204" pitchFamily="34" charset="0"/>
              </a:rPr>
              <a:t>Methodology</a:t>
            </a:r>
          </a:p>
        </p:txBody>
      </p:sp>
      <p:sp>
        <p:nvSpPr>
          <p:cNvPr id="4" name="Rounded Rectangle 3">
            <a:extLst>
              <a:ext uri="{FF2B5EF4-FFF2-40B4-BE49-F238E27FC236}">
                <a16:creationId xmlns:a16="http://schemas.microsoft.com/office/drawing/2014/main" id="{4571E6D3-21EA-E448-FE15-4249F2CF5D8E}"/>
              </a:ext>
            </a:extLst>
          </p:cNvPr>
          <p:cNvSpPr/>
          <p:nvPr/>
        </p:nvSpPr>
        <p:spPr>
          <a:xfrm>
            <a:off x="336884" y="1705475"/>
            <a:ext cx="2707105" cy="412683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panose="020F0502020204030204" pitchFamily="34" charset="0"/>
                <a:cs typeface="Calibri" panose="020F0502020204030204" pitchFamily="34" charset="0"/>
              </a:rPr>
              <a:t>Data Cleaning, Extraction</a:t>
            </a:r>
          </a:p>
          <a:p>
            <a:pPr algn="ctr"/>
            <a:endParaRPr lang="en-US" b="1" dirty="0">
              <a:solidFill>
                <a:schemeClr val="tx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Looking for missing and duplicate values</a:t>
            </a:r>
          </a:p>
          <a:p>
            <a:pPr marL="285750" indent="-28575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Dealing with the missing (using mode) and duplicate(keeping the first) values.</a:t>
            </a:r>
          </a:p>
          <a:p>
            <a:pPr marL="285750" indent="-28575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Indexing relevant column</a:t>
            </a:r>
          </a:p>
          <a:p>
            <a:pPr marL="285750" indent="-28575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Scaling the data</a:t>
            </a:r>
          </a:p>
        </p:txBody>
      </p:sp>
      <p:sp>
        <p:nvSpPr>
          <p:cNvPr id="5" name="Rounded Rectangle 4">
            <a:extLst>
              <a:ext uri="{FF2B5EF4-FFF2-40B4-BE49-F238E27FC236}">
                <a16:creationId xmlns:a16="http://schemas.microsoft.com/office/drawing/2014/main" id="{2049C309-6476-7667-AFD6-3A2181CAB485}"/>
              </a:ext>
            </a:extLst>
          </p:cNvPr>
          <p:cNvSpPr/>
          <p:nvPr/>
        </p:nvSpPr>
        <p:spPr>
          <a:xfrm>
            <a:off x="3188370" y="1675389"/>
            <a:ext cx="2707105" cy="412683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a:p>
            <a:pPr algn="ctr"/>
            <a:r>
              <a:rPr lang="en-US" b="1"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Data </a:t>
            </a:r>
            <a:r>
              <a:rPr lang="en-US" b="1" dirty="0" err="1">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Visualisation</a:t>
            </a:r>
            <a:endParaRPr lang="en-US" b="1"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Used </a:t>
            </a:r>
            <a:r>
              <a:rPr lang="en-US" dirty="0" err="1">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Matplot</a:t>
            </a:r>
            <a:r>
              <a:rPr 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 Lib for correlation matrix.</a:t>
            </a:r>
          </a:p>
          <a:p>
            <a:pPr marL="285750" indent="-285750">
              <a:buFont typeface="Arial" panose="020B0604020202020204" pitchFamily="34" charset="0"/>
              <a:buChar char="•"/>
            </a:pPr>
            <a:r>
              <a:rPr 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Plotted the count graph to understand the target column.</a:t>
            </a:r>
          </a:p>
          <a:p>
            <a:pPr marL="285750" indent="-285750">
              <a:buFont typeface="Arial" panose="020B0604020202020204" pitchFamily="34" charset="0"/>
              <a:buChar char="•"/>
            </a:pPr>
            <a:r>
              <a:rPr 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Box plot to visualize the numeric data vs the target variable</a:t>
            </a:r>
          </a:p>
          <a:p>
            <a:pPr marL="285750" indent="-285750">
              <a:buFont typeface="Arial" panose="020B0604020202020204" pitchFamily="34" charset="0"/>
              <a:buChar char="•"/>
            </a:pPr>
            <a:r>
              <a:rPr 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Used seaborn for plotting confusion matrix of the different models.</a:t>
            </a:r>
          </a:p>
          <a:p>
            <a:pPr marL="285750" indent="-285750">
              <a:buFont typeface="Arial" panose="020B0604020202020204" pitchFamily="34" charset="0"/>
              <a:buChar char="•"/>
            </a:pPr>
            <a:endParaRPr lang="en-US" dirty="0">
              <a:ln w="0"/>
              <a:solidFill>
                <a:schemeClr val="tx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p:sp>
        <p:nvSpPr>
          <p:cNvPr id="6" name="Rounded Rectangle 5">
            <a:extLst>
              <a:ext uri="{FF2B5EF4-FFF2-40B4-BE49-F238E27FC236}">
                <a16:creationId xmlns:a16="http://schemas.microsoft.com/office/drawing/2014/main" id="{1C3D22DE-C73F-642C-0856-241FB0FCFD1B}"/>
              </a:ext>
            </a:extLst>
          </p:cNvPr>
          <p:cNvSpPr/>
          <p:nvPr/>
        </p:nvSpPr>
        <p:spPr>
          <a:xfrm>
            <a:off x="6039856" y="1693425"/>
            <a:ext cx="2534652" cy="412382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panose="020F0502020204030204" pitchFamily="34" charset="0"/>
                <a:cs typeface="Calibri" panose="020F0502020204030204" pitchFamily="34" charset="0"/>
              </a:rPr>
              <a:t>Developing Models</a:t>
            </a: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a:p>
            <a:endParaRPr lang="en-US" b="1" dirty="0">
              <a:solidFill>
                <a:schemeClr val="tx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Logistic Regression</a:t>
            </a:r>
          </a:p>
          <a:p>
            <a:pPr marL="285750" indent="-28575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Random Forest</a:t>
            </a:r>
          </a:p>
          <a:p>
            <a:pPr marL="285750" indent="-285750">
              <a:buFont typeface="Arial" panose="020B0604020202020204" pitchFamily="34" charset="0"/>
              <a:buChar char="•"/>
            </a:pPr>
            <a:r>
              <a:rPr lang="en-US" dirty="0">
                <a:solidFill>
                  <a:schemeClr val="tx1"/>
                </a:solidFill>
                <a:latin typeface="Calibri" panose="020F0502020204030204" pitchFamily="34" charset="0"/>
                <a:cs typeface="Calibri" panose="020F0502020204030204" pitchFamily="34" charset="0"/>
              </a:rPr>
              <a:t>Decision Tree</a:t>
            </a:r>
          </a:p>
          <a:p>
            <a:pPr marL="285750" indent="-285750">
              <a:buFont typeface="Arial" panose="020B0604020202020204" pitchFamily="34" charset="0"/>
              <a:buChar char="•"/>
            </a:pPr>
            <a:r>
              <a:rPr lang="en-US" dirty="0" err="1">
                <a:solidFill>
                  <a:schemeClr val="tx1"/>
                </a:solidFill>
                <a:latin typeface="Calibri" panose="020F0502020204030204" pitchFamily="34" charset="0"/>
                <a:cs typeface="Calibri" panose="020F0502020204030204" pitchFamily="34" charset="0"/>
              </a:rPr>
              <a:t>XGBooster</a:t>
            </a:r>
            <a:endParaRPr lang="en-US" dirty="0">
              <a:solidFill>
                <a:schemeClr val="tx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dirty="0">
              <a:solidFill>
                <a:schemeClr val="tx1"/>
              </a:solidFill>
              <a:latin typeface="Calibri" panose="020F0502020204030204" pitchFamily="34" charset="0"/>
              <a:cs typeface="Calibri" panose="020F0502020204030204" pitchFamily="34" charset="0"/>
            </a:endParaRPr>
          </a:p>
          <a:p>
            <a:endParaRPr lang="en-US" dirty="0">
              <a:solidFill>
                <a:schemeClr val="tx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dirty="0">
              <a:solidFill>
                <a:schemeClr val="tx1"/>
              </a:solidFill>
              <a:latin typeface="Calibri" panose="020F0502020204030204" pitchFamily="34" charset="0"/>
              <a:cs typeface="Calibri" panose="020F0502020204030204" pitchFamily="34" charset="0"/>
            </a:endParaRPr>
          </a:p>
          <a:p>
            <a:endParaRPr lang="en-US" dirty="0">
              <a:solidFill>
                <a:schemeClr val="tx1"/>
              </a:solidFill>
              <a:latin typeface="Calibri" panose="020F0502020204030204" pitchFamily="34" charset="0"/>
              <a:cs typeface="Calibri" panose="020F0502020204030204" pitchFamily="34" charset="0"/>
            </a:endParaRPr>
          </a:p>
          <a:p>
            <a:endParaRPr lang="en-US" dirty="0">
              <a:solidFill>
                <a:schemeClr val="tx1"/>
              </a:solidFill>
              <a:latin typeface="Calibri" panose="020F0502020204030204" pitchFamily="34" charset="0"/>
              <a:cs typeface="Calibri" panose="020F0502020204030204" pitchFamily="34" charset="0"/>
            </a:endParaRPr>
          </a:p>
        </p:txBody>
      </p:sp>
      <p:sp>
        <p:nvSpPr>
          <p:cNvPr id="7" name="Rounded Rectangle 6">
            <a:extLst>
              <a:ext uri="{FF2B5EF4-FFF2-40B4-BE49-F238E27FC236}">
                <a16:creationId xmlns:a16="http://schemas.microsoft.com/office/drawing/2014/main" id="{6EEF873F-69D1-700B-2F64-7CBDCD311B08}"/>
              </a:ext>
            </a:extLst>
          </p:cNvPr>
          <p:cNvSpPr/>
          <p:nvPr/>
        </p:nvSpPr>
        <p:spPr>
          <a:xfrm>
            <a:off x="8718889" y="1690397"/>
            <a:ext cx="2586790" cy="409674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panose="020F0502020204030204" pitchFamily="34" charset="0"/>
                <a:cs typeface="Calibri" panose="020F0502020204030204" pitchFamily="34" charset="0"/>
              </a:rPr>
              <a:t>Performing Analysis of Models</a:t>
            </a:r>
          </a:p>
          <a:p>
            <a:pPr algn="ctr"/>
            <a:endParaRPr lang="en-US" b="1" dirty="0">
              <a:solidFill>
                <a:schemeClr val="tx1"/>
              </a:solidFill>
              <a:latin typeface="Calibri" panose="020F0502020204030204" pitchFamily="34" charset="0"/>
              <a:cs typeface="Calibri" panose="020F0502020204030204" pitchFamily="34" charset="0"/>
            </a:endParaRPr>
          </a:p>
          <a:p>
            <a:pPr algn="ctr"/>
            <a:endParaRPr lang="en-US" b="1" dirty="0">
              <a:solidFill>
                <a:schemeClr val="tx1"/>
              </a:solidFill>
              <a:latin typeface="Calibri" panose="020F0502020204030204" pitchFamily="34" charset="0"/>
              <a:cs typeface="Calibri" panose="020F0502020204030204" pitchFamily="34" charset="0"/>
            </a:endParaRPr>
          </a:p>
          <a:p>
            <a:pPr algn="ctr"/>
            <a:r>
              <a:rPr lang="en-US" dirty="0">
                <a:solidFill>
                  <a:schemeClr val="tx1"/>
                </a:solidFill>
                <a:latin typeface="Calibri" panose="020F0502020204030204" pitchFamily="34" charset="0"/>
                <a:cs typeface="Calibri" panose="020F0502020204030204" pitchFamily="34" charset="0"/>
              </a:rPr>
              <a:t>Calculating the accuracy of each model and concluding   </a:t>
            </a:r>
          </a:p>
          <a:p>
            <a:pPr algn="ctr"/>
            <a:endParaRPr lang="en-US" dirty="0">
              <a:solidFill>
                <a:schemeClr val="tx1"/>
              </a:solidFill>
              <a:latin typeface="Calibri" panose="020F0502020204030204" pitchFamily="34" charset="0"/>
              <a:cs typeface="Calibri" panose="020F0502020204030204" pitchFamily="34" charset="0"/>
            </a:endParaRPr>
          </a:p>
          <a:p>
            <a:pPr algn="ctr"/>
            <a:endParaRPr lang="en-US" dirty="0">
              <a:solidFill>
                <a:schemeClr val="tx1"/>
              </a:solidFill>
              <a:latin typeface="Calibri" panose="020F0502020204030204" pitchFamily="34" charset="0"/>
              <a:cs typeface="Calibri" panose="020F0502020204030204" pitchFamily="34" charset="0"/>
            </a:endParaRPr>
          </a:p>
          <a:p>
            <a:pPr algn="ctr"/>
            <a:endParaRPr lang="en-US" dirty="0">
              <a:solidFill>
                <a:schemeClr val="tx1"/>
              </a:solidFill>
              <a:latin typeface="Calibri" panose="020F0502020204030204" pitchFamily="34" charset="0"/>
              <a:cs typeface="Calibri" panose="020F0502020204030204" pitchFamily="34" charset="0"/>
            </a:endParaRPr>
          </a:p>
          <a:p>
            <a:pPr algn="ctr"/>
            <a:endParaRPr lang="en-US" dirty="0">
              <a:solidFill>
                <a:schemeClr val="tx1"/>
              </a:solidFill>
              <a:latin typeface="Calibri" panose="020F0502020204030204" pitchFamily="34" charset="0"/>
              <a:cs typeface="Calibri" panose="020F0502020204030204" pitchFamily="34" charset="0"/>
            </a:endParaRPr>
          </a:p>
          <a:p>
            <a:pPr algn="ctr"/>
            <a:endParaRPr lang="en-US" dirty="0">
              <a:solidFill>
                <a:schemeClr val="tx1"/>
              </a:solidFill>
              <a:latin typeface="Calibri" panose="020F0502020204030204" pitchFamily="34" charset="0"/>
              <a:cs typeface="Calibri" panose="020F0502020204030204" pitchFamily="34" charset="0"/>
            </a:endParaRPr>
          </a:p>
          <a:p>
            <a:pPr algn="ctr"/>
            <a:r>
              <a:rPr lang="en-US" dirty="0">
                <a:solidFill>
                  <a:schemeClr val="tx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513487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F6A4D9F-F53E-6438-AA1B-5897A4C70EFD}"/>
              </a:ext>
            </a:extLst>
          </p:cNvPr>
          <p:cNvPicPr>
            <a:picLocks noGrp="1" noChangeAspect="1"/>
          </p:cNvPicPr>
          <p:nvPr>
            <p:ph idx="1"/>
          </p:nvPr>
        </p:nvPicPr>
        <p:blipFill>
          <a:blip r:embed="rId2"/>
          <a:stretch>
            <a:fillRect/>
          </a:stretch>
        </p:blipFill>
        <p:spPr>
          <a:xfrm>
            <a:off x="294021" y="712511"/>
            <a:ext cx="6515853" cy="2927026"/>
          </a:xfrm>
        </p:spPr>
      </p:pic>
      <p:sp>
        <p:nvSpPr>
          <p:cNvPr id="8" name="TextBox 7">
            <a:extLst>
              <a:ext uri="{FF2B5EF4-FFF2-40B4-BE49-F238E27FC236}">
                <a16:creationId xmlns:a16="http://schemas.microsoft.com/office/drawing/2014/main" id="{F7E99A31-6B68-F485-57BB-7BAA984DABCD}"/>
              </a:ext>
            </a:extLst>
          </p:cNvPr>
          <p:cNvSpPr txBox="1"/>
          <p:nvPr/>
        </p:nvSpPr>
        <p:spPr>
          <a:xfrm>
            <a:off x="294021" y="266797"/>
            <a:ext cx="11129210"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Calling all the necessary libraries</a:t>
            </a:r>
          </a:p>
        </p:txBody>
      </p:sp>
      <p:sp>
        <p:nvSpPr>
          <p:cNvPr id="9" name="TextBox 8">
            <a:extLst>
              <a:ext uri="{FF2B5EF4-FFF2-40B4-BE49-F238E27FC236}">
                <a16:creationId xmlns:a16="http://schemas.microsoft.com/office/drawing/2014/main" id="{97243E4B-B772-D205-FFF7-1667B06917FC}"/>
              </a:ext>
            </a:extLst>
          </p:cNvPr>
          <p:cNvSpPr txBox="1"/>
          <p:nvPr/>
        </p:nvSpPr>
        <p:spPr>
          <a:xfrm>
            <a:off x="294020" y="3768159"/>
            <a:ext cx="6864768"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Reading the dataset</a:t>
            </a:r>
          </a:p>
        </p:txBody>
      </p:sp>
      <p:pic>
        <p:nvPicPr>
          <p:cNvPr id="11" name="Picture 10">
            <a:extLst>
              <a:ext uri="{FF2B5EF4-FFF2-40B4-BE49-F238E27FC236}">
                <a16:creationId xmlns:a16="http://schemas.microsoft.com/office/drawing/2014/main" id="{4166736B-92A8-AFAC-E693-F2D8AB8A1DE3}"/>
              </a:ext>
            </a:extLst>
          </p:cNvPr>
          <p:cNvPicPr>
            <a:picLocks noChangeAspect="1"/>
          </p:cNvPicPr>
          <p:nvPr/>
        </p:nvPicPr>
        <p:blipFill>
          <a:blip r:embed="rId3"/>
          <a:stretch>
            <a:fillRect/>
          </a:stretch>
        </p:blipFill>
        <p:spPr>
          <a:xfrm>
            <a:off x="209800" y="4266113"/>
            <a:ext cx="6600074" cy="1824198"/>
          </a:xfrm>
          <a:prstGeom prst="rect">
            <a:avLst/>
          </a:prstGeom>
        </p:spPr>
      </p:pic>
      <p:pic>
        <p:nvPicPr>
          <p:cNvPr id="13" name="Picture 12">
            <a:extLst>
              <a:ext uri="{FF2B5EF4-FFF2-40B4-BE49-F238E27FC236}">
                <a16:creationId xmlns:a16="http://schemas.microsoft.com/office/drawing/2014/main" id="{A72A3227-998A-2FAC-33E2-F81B4618D095}"/>
              </a:ext>
            </a:extLst>
          </p:cNvPr>
          <p:cNvPicPr>
            <a:picLocks noChangeAspect="1"/>
          </p:cNvPicPr>
          <p:nvPr/>
        </p:nvPicPr>
        <p:blipFill>
          <a:blip r:embed="rId4"/>
          <a:stretch>
            <a:fillRect/>
          </a:stretch>
        </p:blipFill>
        <p:spPr>
          <a:xfrm>
            <a:off x="6906127" y="712511"/>
            <a:ext cx="5172326" cy="5357340"/>
          </a:xfrm>
          <a:prstGeom prst="rect">
            <a:avLst/>
          </a:prstGeom>
        </p:spPr>
      </p:pic>
    </p:spTree>
    <p:extLst>
      <p:ext uri="{BB962C8B-B14F-4D97-AF65-F5344CB8AC3E}">
        <p14:creationId xmlns:p14="http://schemas.microsoft.com/office/powerpoint/2010/main" val="2035660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28E078-D602-5256-223C-C31373781B28}"/>
              </a:ext>
            </a:extLst>
          </p:cNvPr>
          <p:cNvSpPr txBox="1"/>
          <p:nvPr/>
        </p:nvSpPr>
        <p:spPr>
          <a:xfrm>
            <a:off x="324853" y="204537"/>
            <a:ext cx="4355431"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Dealing with missing and duplicate values</a:t>
            </a:r>
          </a:p>
        </p:txBody>
      </p:sp>
      <p:pic>
        <p:nvPicPr>
          <p:cNvPr id="6" name="Picture 5">
            <a:extLst>
              <a:ext uri="{FF2B5EF4-FFF2-40B4-BE49-F238E27FC236}">
                <a16:creationId xmlns:a16="http://schemas.microsoft.com/office/drawing/2014/main" id="{5E78F4AE-F606-FC5D-6063-943A14487DD4}"/>
              </a:ext>
            </a:extLst>
          </p:cNvPr>
          <p:cNvPicPr>
            <a:picLocks noChangeAspect="1"/>
          </p:cNvPicPr>
          <p:nvPr/>
        </p:nvPicPr>
        <p:blipFill>
          <a:blip r:embed="rId2"/>
          <a:stretch>
            <a:fillRect/>
          </a:stretch>
        </p:blipFill>
        <p:spPr>
          <a:xfrm>
            <a:off x="424114" y="691814"/>
            <a:ext cx="2607844" cy="926617"/>
          </a:xfrm>
          <a:prstGeom prst="rect">
            <a:avLst/>
          </a:prstGeom>
        </p:spPr>
      </p:pic>
      <p:pic>
        <p:nvPicPr>
          <p:cNvPr id="8" name="Picture 7">
            <a:extLst>
              <a:ext uri="{FF2B5EF4-FFF2-40B4-BE49-F238E27FC236}">
                <a16:creationId xmlns:a16="http://schemas.microsoft.com/office/drawing/2014/main" id="{D01B9FD0-C0C4-457B-3B2B-74607CBA7B98}"/>
              </a:ext>
            </a:extLst>
          </p:cNvPr>
          <p:cNvPicPr>
            <a:picLocks noChangeAspect="1"/>
          </p:cNvPicPr>
          <p:nvPr/>
        </p:nvPicPr>
        <p:blipFill>
          <a:blip r:embed="rId3"/>
          <a:stretch>
            <a:fillRect/>
          </a:stretch>
        </p:blipFill>
        <p:spPr>
          <a:xfrm>
            <a:off x="5020677" y="573869"/>
            <a:ext cx="2816143" cy="3438661"/>
          </a:xfrm>
          <a:prstGeom prst="rect">
            <a:avLst/>
          </a:prstGeom>
        </p:spPr>
      </p:pic>
      <p:pic>
        <p:nvPicPr>
          <p:cNvPr id="10" name="Picture 9">
            <a:extLst>
              <a:ext uri="{FF2B5EF4-FFF2-40B4-BE49-F238E27FC236}">
                <a16:creationId xmlns:a16="http://schemas.microsoft.com/office/drawing/2014/main" id="{887B1426-CC89-16D5-00A0-7702E1AB343E}"/>
              </a:ext>
            </a:extLst>
          </p:cNvPr>
          <p:cNvPicPr>
            <a:picLocks noChangeAspect="1"/>
          </p:cNvPicPr>
          <p:nvPr/>
        </p:nvPicPr>
        <p:blipFill>
          <a:blip r:embed="rId4"/>
          <a:stretch>
            <a:fillRect/>
          </a:stretch>
        </p:blipFill>
        <p:spPr>
          <a:xfrm>
            <a:off x="424114" y="1726937"/>
            <a:ext cx="3944537" cy="1005282"/>
          </a:xfrm>
          <a:prstGeom prst="rect">
            <a:avLst/>
          </a:prstGeom>
        </p:spPr>
      </p:pic>
      <p:pic>
        <p:nvPicPr>
          <p:cNvPr id="12" name="Picture 11">
            <a:extLst>
              <a:ext uri="{FF2B5EF4-FFF2-40B4-BE49-F238E27FC236}">
                <a16:creationId xmlns:a16="http://schemas.microsoft.com/office/drawing/2014/main" id="{F67EBC75-97D6-94C6-1A38-A089B8172187}"/>
              </a:ext>
            </a:extLst>
          </p:cNvPr>
          <p:cNvPicPr>
            <a:picLocks noChangeAspect="1"/>
          </p:cNvPicPr>
          <p:nvPr/>
        </p:nvPicPr>
        <p:blipFill>
          <a:blip r:embed="rId5"/>
          <a:stretch>
            <a:fillRect/>
          </a:stretch>
        </p:blipFill>
        <p:spPr>
          <a:xfrm>
            <a:off x="424114" y="2814229"/>
            <a:ext cx="3660097" cy="954352"/>
          </a:xfrm>
          <a:prstGeom prst="rect">
            <a:avLst/>
          </a:prstGeom>
        </p:spPr>
      </p:pic>
      <p:pic>
        <p:nvPicPr>
          <p:cNvPr id="14" name="Picture 13">
            <a:extLst>
              <a:ext uri="{FF2B5EF4-FFF2-40B4-BE49-F238E27FC236}">
                <a16:creationId xmlns:a16="http://schemas.microsoft.com/office/drawing/2014/main" id="{1A83B0C3-54AC-99D3-8E51-CA1552411E04}"/>
              </a:ext>
            </a:extLst>
          </p:cNvPr>
          <p:cNvPicPr>
            <a:picLocks noChangeAspect="1"/>
          </p:cNvPicPr>
          <p:nvPr/>
        </p:nvPicPr>
        <p:blipFill>
          <a:blip r:embed="rId6"/>
          <a:stretch>
            <a:fillRect/>
          </a:stretch>
        </p:blipFill>
        <p:spPr>
          <a:xfrm>
            <a:off x="8773286" y="570222"/>
            <a:ext cx="2590902" cy="3438661"/>
          </a:xfrm>
          <a:prstGeom prst="rect">
            <a:avLst/>
          </a:prstGeom>
        </p:spPr>
      </p:pic>
      <p:sp>
        <p:nvSpPr>
          <p:cNvPr id="15" name="TextBox 14">
            <a:extLst>
              <a:ext uri="{FF2B5EF4-FFF2-40B4-BE49-F238E27FC236}">
                <a16:creationId xmlns:a16="http://schemas.microsoft.com/office/drawing/2014/main" id="{C17D7443-0AF7-F4B4-A4D7-6F98E4A84DE3}"/>
              </a:ext>
            </a:extLst>
          </p:cNvPr>
          <p:cNvSpPr txBox="1"/>
          <p:nvPr/>
        </p:nvSpPr>
        <p:spPr>
          <a:xfrm>
            <a:off x="424114" y="3868869"/>
            <a:ext cx="5050254"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Chi Square Test</a:t>
            </a:r>
          </a:p>
        </p:txBody>
      </p:sp>
      <p:pic>
        <p:nvPicPr>
          <p:cNvPr id="17" name="Picture 16">
            <a:extLst>
              <a:ext uri="{FF2B5EF4-FFF2-40B4-BE49-F238E27FC236}">
                <a16:creationId xmlns:a16="http://schemas.microsoft.com/office/drawing/2014/main" id="{2CD3E070-E94B-3849-CDB8-0C4883CED374}"/>
              </a:ext>
            </a:extLst>
          </p:cNvPr>
          <p:cNvPicPr>
            <a:picLocks noChangeAspect="1"/>
          </p:cNvPicPr>
          <p:nvPr/>
        </p:nvPicPr>
        <p:blipFill>
          <a:blip r:embed="rId7"/>
          <a:stretch>
            <a:fillRect/>
          </a:stretch>
        </p:blipFill>
        <p:spPr>
          <a:xfrm>
            <a:off x="424114" y="4338489"/>
            <a:ext cx="5292686" cy="1927984"/>
          </a:xfrm>
          <a:prstGeom prst="rect">
            <a:avLst/>
          </a:prstGeom>
        </p:spPr>
      </p:pic>
      <p:pic>
        <p:nvPicPr>
          <p:cNvPr id="19" name="Picture 18">
            <a:extLst>
              <a:ext uri="{FF2B5EF4-FFF2-40B4-BE49-F238E27FC236}">
                <a16:creationId xmlns:a16="http://schemas.microsoft.com/office/drawing/2014/main" id="{C6D38BB9-5857-0976-B54D-F2B4B2BCDFA1}"/>
              </a:ext>
            </a:extLst>
          </p:cNvPr>
          <p:cNvPicPr>
            <a:picLocks noChangeAspect="1"/>
          </p:cNvPicPr>
          <p:nvPr/>
        </p:nvPicPr>
        <p:blipFill>
          <a:blip r:embed="rId8"/>
          <a:stretch>
            <a:fillRect/>
          </a:stretch>
        </p:blipFill>
        <p:spPr>
          <a:xfrm>
            <a:off x="5825084" y="4053535"/>
            <a:ext cx="6149760" cy="2670695"/>
          </a:xfrm>
          <a:prstGeom prst="rect">
            <a:avLst/>
          </a:prstGeom>
        </p:spPr>
      </p:pic>
    </p:spTree>
    <p:extLst>
      <p:ext uri="{BB962C8B-B14F-4D97-AF65-F5344CB8AC3E}">
        <p14:creationId xmlns:p14="http://schemas.microsoft.com/office/powerpoint/2010/main" val="4016052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50002B-9727-8671-1F87-876F22E8D67C}"/>
              </a:ext>
            </a:extLst>
          </p:cNvPr>
          <p:cNvSpPr txBox="1"/>
          <p:nvPr/>
        </p:nvSpPr>
        <p:spPr>
          <a:xfrm>
            <a:off x="276726" y="228600"/>
            <a:ext cx="4331369"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Removing the insignificant columns</a:t>
            </a:r>
          </a:p>
        </p:txBody>
      </p:sp>
      <p:pic>
        <p:nvPicPr>
          <p:cNvPr id="5" name="Picture 4">
            <a:extLst>
              <a:ext uri="{FF2B5EF4-FFF2-40B4-BE49-F238E27FC236}">
                <a16:creationId xmlns:a16="http://schemas.microsoft.com/office/drawing/2014/main" id="{C16495E9-D875-A3E5-20D0-32348EBBD508}"/>
              </a:ext>
            </a:extLst>
          </p:cNvPr>
          <p:cNvPicPr>
            <a:picLocks noChangeAspect="1"/>
          </p:cNvPicPr>
          <p:nvPr/>
        </p:nvPicPr>
        <p:blipFill>
          <a:blip r:embed="rId2"/>
          <a:stretch>
            <a:fillRect/>
          </a:stretch>
        </p:blipFill>
        <p:spPr>
          <a:xfrm>
            <a:off x="370305" y="668864"/>
            <a:ext cx="3744495" cy="338358"/>
          </a:xfrm>
          <a:prstGeom prst="rect">
            <a:avLst/>
          </a:prstGeom>
        </p:spPr>
      </p:pic>
      <p:sp>
        <p:nvSpPr>
          <p:cNvPr id="6" name="TextBox 5">
            <a:extLst>
              <a:ext uri="{FF2B5EF4-FFF2-40B4-BE49-F238E27FC236}">
                <a16:creationId xmlns:a16="http://schemas.microsoft.com/office/drawing/2014/main" id="{8354AA5A-76D9-A413-E899-B9D45979C696}"/>
              </a:ext>
            </a:extLst>
          </p:cNvPr>
          <p:cNvSpPr txBox="1"/>
          <p:nvPr/>
        </p:nvSpPr>
        <p:spPr>
          <a:xfrm>
            <a:off x="276726" y="1078154"/>
            <a:ext cx="4237790" cy="369332"/>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Encoding the categorical columns</a:t>
            </a:r>
          </a:p>
        </p:txBody>
      </p:sp>
      <p:pic>
        <p:nvPicPr>
          <p:cNvPr id="8" name="Picture 7">
            <a:extLst>
              <a:ext uri="{FF2B5EF4-FFF2-40B4-BE49-F238E27FC236}">
                <a16:creationId xmlns:a16="http://schemas.microsoft.com/office/drawing/2014/main" id="{B451060A-8803-238F-D1FE-0298C5990C1D}"/>
              </a:ext>
            </a:extLst>
          </p:cNvPr>
          <p:cNvPicPr>
            <a:picLocks noChangeAspect="1"/>
          </p:cNvPicPr>
          <p:nvPr/>
        </p:nvPicPr>
        <p:blipFill>
          <a:blip r:embed="rId3"/>
          <a:stretch>
            <a:fillRect/>
          </a:stretch>
        </p:blipFill>
        <p:spPr>
          <a:xfrm>
            <a:off x="370305" y="1518418"/>
            <a:ext cx="7245684" cy="2091759"/>
          </a:xfrm>
          <a:prstGeom prst="rect">
            <a:avLst/>
          </a:prstGeom>
        </p:spPr>
      </p:pic>
      <p:sp>
        <p:nvSpPr>
          <p:cNvPr id="9" name="TextBox 8">
            <a:extLst>
              <a:ext uri="{FF2B5EF4-FFF2-40B4-BE49-F238E27FC236}">
                <a16:creationId xmlns:a16="http://schemas.microsoft.com/office/drawing/2014/main" id="{E22B1D8B-1383-7F86-C20B-3ED948B68484}"/>
              </a:ext>
            </a:extLst>
          </p:cNvPr>
          <p:cNvSpPr txBox="1"/>
          <p:nvPr/>
        </p:nvSpPr>
        <p:spPr>
          <a:xfrm>
            <a:off x="370305" y="3777916"/>
            <a:ext cx="4144211" cy="372979"/>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Data </a:t>
            </a:r>
            <a:r>
              <a:rPr lang="en-US" b="1" dirty="0" err="1">
                <a:latin typeface="Calibri" panose="020F0502020204030204" pitchFamily="34" charset="0"/>
                <a:cs typeface="Calibri" panose="020F0502020204030204" pitchFamily="34" charset="0"/>
              </a:rPr>
              <a:t>Visualisation</a:t>
            </a:r>
            <a:endParaRPr lang="en-US" b="1" dirty="0">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1A2A6D60-D464-DE32-1DCC-B5852C6403C6}"/>
              </a:ext>
            </a:extLst>
          </p:cNvPr>
          <p:cNvPicPr>
            <a:picLocks noChangeAspect="1"/>
          </p:cNvPicPr>
          <p:nvPr/>
        </p:nvPicPr>
        <p:blipFill>
          <a:blip r:embed="rId4"/>
          <a:stretch>
            <a:fillRect/>
          </a:stretch>
        </p:blipFill>
        <p:spPr>
          <a:xfrm>
            <a:off x="796445" y="4614569"/>
            <a:ext cx="4144211" cy="725013"/>
          </a:xfrm>
          <a:prstGeom prst="rect">
            <a:avLst/>
          </a:prstGeom>
        </p:spPr>
      </p:pic>
      <p:pic>
        <p:nvPicPr>
          <p:cNvPr id="13" name="Picture 12">
            <a:extLst>
              <a:ext uri="{FF2B5EF4-FFF2-40B4-BE49-F238E27FC236}">
                <a16:creationId xmlns:a16="http://schemas.microsoft.com/office/drawing/2014/main" id="{5E2C8E72-C34E-D59E-65D6-BA58022F02CA}"/>
              </a:ext>
            </a:extLst>
          </p:cNvPr>
          <p:cNvPicPr>
            <a:picLocks noChangeAspect="1"/>
          </p:cNvPicPr>
          <p:nvPr/>
        </p:nvPicPr>
        <p:blipFill>
          <a:blip r:embed="rId5"/>
          <a:stretch>
            <a:fillRect/>
          </a:stretch>
        </p:blipFill>
        <p:spPr>
          <a:xfrm>
            <a:off x="5366797" y="3681812"/>
            <a:ext cx="4144211" cy="3008589"/>
          </a:xfrm>
          <a:prstGeom prst="rect">
            <a:avLst/>
          </a:prstGeom>
        </p:spPr>
      </p:pic>
    </p:spTree>
    <p:extLst>
      <p:ext uri="{BB962C8B-B14F-4D97-AF65-F5344CB8AC3E}">
        <p14:creationId xmlns:p14="http://schemas.microsoft.com/office/powerpoint/2010/main" val="4215100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6D87D6-5028-5B07-EF72-7B2189B18728}"/>
              </a:ext>
            </a:extLst>
          </p:cNvPr>
          <p:cNvSpPr txBox="1"/>
          <p:nvPr/>
        </p:nvSpPr>
        <p:spPr>
          <a:xfrm>
            <a:off x="3573115" y="324853"/>
            <a:ext cx="5053263" cy="369332"/>
          </a:xfrm>
          <a:prstGeom prst="rect">
            <a:avLst/>
          </a:prstGeom>
          <a:noFill/>
        </p:spPr>
        <p:txBody>
          <a:bodyPr wrap="square" rtlCol="0">
            <a:spAutoFit/>
          </a:bodyPr>
          <a:lstStyle/>
          <a:p>
            <a:pPr algn="ctr"/>
            <a:r>
              <a:rPr lang="en-US" b="1" dirty="0">
                <a:latin typeface="Calibri" panose="020F0502020204030204" pitchFamily="34" charset="0"/>
                <a:cs typeface="Calibri" panose="020F0502020204030204" pitchFamily="34" charset="0"/>
              </a:rPr>
              <a:t>Correlation Matrix</a:t>
            </a:r>
          </a:p>
        </p:txBody>
      </p:sp>
      <p:pic>
        <p:nvPicPr>
          <p:cNvPr id="5" name="Picture 4">
            <a:extLst>
              <a:ext uri="{FF2B5EF4-FFF2-40B4-BE49-F238E27FC236}">
                <a16:creationId xmlns:a16="http://schemas.microsoft.com/office/drawing/2014/main" id="{91BA359C-4D50-59D8-B912-6587B8CD1FDE}"/>
              </a:ext>
            </a:extLst>
          </p:cNvPr>
          <p:cNvPicPr>
            <a:picLocks noChangeAspect="1"/>
          </p:cNvPicPr>
          <p:nvPr/>
        </p:nvPicPr>
        <p:blipFill>
          <a:blip r:embed="rId2"/>
          <a:stretch>
            <a:fillRect/>
          </a:stretch>
        </p:blipFill>
        <p:spPr>
          <a:xfrm>
            <a:off x="0" y="797730"/>
            <a:ext cx="7146231" cy="5735417"/>
          </a:xfrm>
          <a:prstGeom prst="rect">
            <a:avLst/>
          </a:prstGeom>
        </p:spPr>
      </p:pic>
      <p:pic>
        <p:nvPicPr>
          <p:cNvPr id="7" name="Picture 6">
            <a:extLst>
              <a:ext uri="{FF2B5EF4-FFF2-40B4-BE49-F238E27FC236}">
                <a16:creationId xmlns:a16="http://schemas.microsoft.com/office/drawing/2014/main" id="{23390298-4533-A658-1E88-BD48782E99C4}"/>
              </a:ext>
            </a:extLst>
          </p:cNvPr>
          <p:cNvPicPr>
            <a:picLocks noChangeAspect="1"/>
          </p:cNvPicPr>
          <p:nvPr/>
        </p:nvPicPr>
        <p:blipFill>
          <a:blip r:embed="rId3"/>
          <a:stretch>
            <a:fillRect/>
          </a:stretch>
        </p:blipFill>
        <p:spPr>
          <a:xfrm>
            <a:off x="7146231" y="2693737"/>
            <a:ext cx="4932947" cy="548105"/>
          </a:xfrm>
          <a:prstGeom prst="rect">
            <a:avLst/>
          </a:prstGeom>
        </p:spPr>
      </p:pic>
    </p:spTree>
    <p:extLst>
      <p:ext uri="{BB962C8B-B14F-4D97-AF65-F5344CB8AC3E}">
        <p14:creationId xmlns:p14="http://schemas.microsoft.com/office/powerpoint/2010/main" val="29882789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{004B040F-D1D8-2744-ADC4-1DC442E3DDBB}tf10001060</Template>
  <TotalTime>429</TotalTime>
  <Words>883</Words>
  <Application>Microsoft Macintosh PowerPoint</Application>
  <PresentationFormat>Widescreen</PresentationFormat>
  <Paragraphs>114</Paragraphs>
  <Slides>23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Söhne</vt:lpstr>
      <vt:lpstr>Trebuchet MS</vt:lpstr>
      <vt:lpstr>Wingdings 3</vt:lpstr>
      <vt:lpstr>Facet</vt:lpstr>
      <vt:lpstr>Panic Disorder Diagnosis</vt:lpstr>
      <vt:lpstr>Introduction</vt:lpstr>
      <vt:lpstr>PowerPoint Presentation</vt:lpstr>
      <vt:lpstr>Purpose</vt:lpstr>
      <vt:lpstr>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Hypothesis</vt:lpstr>
      <vt:lpstr>Appendix (Codes for model, confusion matrix and ROC curve)</vt:lpstr>
      <vt:lpstr>Appendix (Codes for model, confusion matrix and ROC curve)-2</vt:lpstr>
      <vt:lpstr>Appendix (Codes for model, confusion matrix and ROC curve)-3</vt:lpstr>
      <vt:lpstr>Appendix (Codes for model, confusion matrix and ROC curve)-4</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Panic Disorder Diagnosis</dc:title>
  <dc:creator>Pal, Deborupa</dc:creator>
  <cp:lastModifiedBy>Pal, Deborupa</cp:lastModifiedBy>
  <cp:revision>3</cp:revision>
  <dcterms:created xsi:type="dcterms:W3CDTF">2023-12-01T01:44:44Z</dcterms:created>
  <dcterms:modified xsi:type="dcterms:W3CDTF">2023-12-02T04:01:03Z</dcterms:modified>
</cp:coreProperties>
</file>